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8" r:id="rId5"/>
    <p:sldMasterId id="2147483703" r:id="rId6"/>
    <p:sldMasterId id="2147483684" r:id="rId7"/>
    <p:sldMasterId id="2147483673" r:id="rId8"/>
    <p:sldMasterId id="2147483692" r:id="rId9"/>
    <p:sldMasterId id="2147483696" r:id="rId10"/>
  </p:sldMasterIdLst>
  <p:notesMasterIdLst>
    <p:notesMasterId r:id="rId78"/>
  </p:notesMasterIdLst>
  <p:sldIdLst>
    <p:sldId id="257" r:id="rId11"/>
    <p:sldId id="286" r:id="rId12"/>
    <p:sldId id="268" r:id="rId13"/>
    <p:sldId id="285" r:id="rId14"/>
    <p:sldId id="270" r:id="rId15"/>
    <p:sldId id="258" r:id="rId16"/>
    <p:sldId id="346" r:id="rId17"/>
    <p:sldId id="347" r:id="rId18"/>
    <p:sldId id="348" r:id="rId19"/>
    <p:sldId id="905996026" r:id="rId20"/>
    <p:sldId id="338" r:id="rId21"/>
    <p:sldId id="339" r:id="rId22"/>
    <p:sldId id="360" r:id="rId23"/>
    <p:sldId id="341" r:id="rId24"/>
    <p:sldId id="349" r:id="rId25"/>
    <p:sldId id="350" r:id="rId26"/>
    <p:sldId id="330" r:id="rId27"/>
    <p:sldId id="287" r:id="rId28"/>
    <p:sldId id="298" r:id="rId29"/>
    <p:sldId id="319" r:id="rId30"/>
    <p:sldId id="905996046" r:id="rId31"/>
    <p:sldId id="267" r:id="rId32"/>
    <p:sldId id="905996030" r:id="rId33"/>
    <p:sldId id="905996029" r:id="rId34"/>
    <p:sldId id="905996036" r:id="rId35"/>
    <p:sldId id="905996031" r:id="rId36"/>
    <p:sldId id="905996032" r:id="rId37"/>
    <p:sldId id="905996033" r:id="rId38"/>
    <p:sldId id="905996034" r:id="rId39"/>
    <p:sldId id="905996035" r:id="rId40"/>
    <p:sldId id="1105" r:id="rId41"/>
    <p:sldId id="302" r:id="rId42"/>
    <p:sldId id="304" r:id="rId43"/>
    <p:sldId id="303" r:id="rId44"/>
    <p:sldId id="320" r:id="rId45"/>
    <p:sldId id="351" r:id="rId46"/>
    <p:sldId id="361" r:id="rId47"/>
    <p:sldId id="362" r:id="rId48"/>
    <p:sldId id="305" r:id="rId49"/>
    <p:sldId id="306" r:id="rId50"/>
    <p:sldId id="353" r:id="rId51"/>
    <p:sldId id="905996039" r:id="rId52"/>
    <p:sldId id="905996040" r:id="rId53"/>
    <p:sldId id="905996038" r:id="rId54"/>
    <p:sldId id="327" r:id="rId55"/>
    <p:sldId id="905996037" r:id="rId56"/>
    <p:sldId id="300" r:id="rId57"/>
    <p:sldId id="342" r:id="rId58"/>
    <p:sldId id="310" r:id="rId59"/>
    <p:sldId id="905996041" r:id="rId60"/>
    <p:sldId id="905996042" r:id="rId61"/>
    <p:sldId id="905996043" r:id="rId62"/>
    <p:sldId id="308" r:id="rId63"/>
    <p:sldId id="309" r:id="rId64"/>
    <p:sldId id="323" r:id="rId65"/>
    <p:sldId id="333" r:id="rId66"/>
    <p:sldId id="905996044" r:id="rId67"/>
    <p:sldId id="334" r:id="rId68"/>
    <p:sldId id="905996047" r:id="rId69"/>
    <p:sldId id="357" r:id="rId70"/>
    <p:sldId id="359" r:id="rId71"/>
    <p:sldId id="905996045" r:id="rId72"/>
    <p:sldId id="278" r:id="rId73"/>
    <p:sldId id="905996048" r:id="rId74"/>
    <p:sldId id="329" r:id="rId75"/>
    <p:sldId id="328" r:id="rId76"/>
    <p:sldId id="265" r:id="rId77"/>
  </p:sldIdLst>
  <p:sldSz cx="9144000" cy="5143500" type="screen16x9"/>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4">
          <p15:clr>
            <a:srgbClr val="A4A3A4"/>
          </p15:clr>
        </p15:guide>
        <p15:guide id="2" pos="289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v Lina" initials="SL" lastIdx="20" clrIdx="0">
    <p:extLst>
      <p:ext uri="{19B8F6BF-5375-455C-9EA6-DF929625EA0E}">
        <p15:presenceInfo xmlns:p15="http://schemas.microsoft.com/office/powerpoint/2012/main" userId="S-1-5-21-1499430162-1245868380-186260367-62691" providerId="AD"/>
      </p:ext>
    </p:extLst>
  </p:cmAuthor>
  <p:cmAuthor id="2" name="Karin Vriste" initials="KV" lastIdx="14" clrIdx="1">
    <p:extLst>
      <p:ext uri="{19B8F6BF-5375-455C-9EA6-DF929625EA0E}">
        <p15:presenceInfo xmlns:p15="http://schemas.microsoft.com/office/powerpoint/2012/main" userId="S-1-5-21-1499430162-1245868380-186260367-614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D4CE"/>
    <a:srgbClr val="E4DED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7" autoAdjust="0"/>
    <p:restoredTop sz="94710"/>
  </p:normalViewPr>
  <p:slideViewPr>
    <p:cSldViewPr snapToGrid="0" snapToObjects="1" showGuides="1">
      <p:cViewPr varScale="1">
        <p:scale>
          <a:sx n="105" d="100"/>
          <a:sy n="105" d="100"/>
        </p:scale>
        <p:origin x="52" y="72"/>
      </p:cViewPr>
      <p:guideLst>
        <p:guide orient="horz" pos="914"/>
        <p:guide pos="289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51.xml"/><Relationship Id="rId82" Type="http://schemas.openxmlformats.org/officeDocument/2006/relationships/theme" Target="theme/theme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146605-49BD-4BA4-A081-D80A7C311F49}" type="doc">
      <dgm:prSet loTypeId="urn:microsoft.com/office/officeart/2005/8/layout/hProcess9" loCatId="process" qsTypeId="urn:microsoft.com/office/officeart/2005/8/quickstyle/simple1" qsCatId="simple" csTypeId="urn:microsoft.com/office/officeart/2005/8/colors/accent1_5" csCatId="accent1" phldr="1"/>
      <dgm:spPr/>
    </dgm:pt>
    <dgm:pt modelId="{E9D77953-A704-463B-8A73-54FDBB32A420}">
      <dgm:prSet phldrT="[Text]" custT="1"/>
      <dgm:spPr/>
      <dgm:t>
        <a:bodyPr/>
        <a:lstStyle/>
        <a:p>
          <a:r>
            <a:rPr lang="sv-SE" sz="1200" b="0" dirty="0"/>
            <a:t>Patienten tillfrågas och Min vårdplan startas och individanpassas</a:t>
          </a:r>
        </a:p>
      </dgm:t>
    </dgm:pt>
    <dgm:pt modelId="{63C673BB-4FEA-4568-B766-A03F39F9EBF0}" type="parTrans" cxnId="{836F0C9F-1D02-4DA5-BDF6-0648CFCB6E75}">
      <dgm:prSet/>
      <dgm:spPr/>
      <dgm:t>
        <a:bodyPr/>
        <a:lstStyle/>
        <a:p>
          <a:endParaRPr lang="sv-SE"/>
        </a:p>
      </dgm:t>
    </dgm:pt>
    <dgm:pt modelId="{EEB4B817-44DE-4257-9983-B1B005B3DFE8}" type="sibTrans" cxnId="{836F0C9F-1D02-4DA5-BDF6-0648CFCB6E75}">
      <dgm:prSet/>
      <dgm:spPr/>
      <dgm:t>
        <a:bodyPr/>
        <a:lstStyle/>
        <a:p>
          <a:endParaRPr lang="sv-SE"/>
        </a:p>
      </dgm:t>
    </dgm:pt>
    <dgm:pt modelId="{9C159F63-E2CB-4DCA-8E69-63C3C260FC12}">
      <dgm:prSet phldrT="[Text]" custT="1"/>
      <dgm:spPr/>
      <dgm:t>
        <a:bodyPr/>
        <a:lstStyle/>
        <a:p>
          <a:pPr rtl="0"/>
          <a:r>
            <a:rPr lang="sv-SE" sz="1200" b="0" dirty="0"/>
            <a:t>Kontrollera och besvara eventuella inkomna meddelanden/ formulär </a:t>
          </a:r>
          <a:r>
            <a:rPr lang="sv-SE" sz="1200" b="0" dirty="0">
              <a:latin typeface="Arial"/>
            </a:rPr>
            <a:t>enligt lokal rutin</a:t>
          </a:r>
          <a:endParaRPr lang="sv-SE" sz="1200" b="0" dirty="0"/>
        </a:p>
      </dgm:t>
    </dgm:pt>
    <dgm:pt modelId="{748FF822-E143-47D0-9FE6-F6D1A42AC026}" type="parTrans" cxnId="{13E13C75-88DE-4B27-A76B-F849004D8C4E}">
      <dgm:prSet/>
      <dgm:spPr/>
      <dgm:t>
        <a:bodyPr/>
        <a:lstStyle/>
        <a:p>
          <a:endParaRPr lang="sv-SE"/>
        </a:p>
      </dgm:t>
    </dgm:pt>
    <dgm:pt modelId="{8E68ECD2-892E-4BBA-8FF8-B0664ABF7A66}" type="sibTrans" cxnId="{13E13C75-88DE-4B27-A76B-F849004D8C4E}">
      <dgm:prSet/>
      <dgm:spPr/>
      <dgm:t>
        <a:bodyPr/>
        <a:lstStyle/>
        <a:p>
          <a:endParaRPr lang="sv-SE"/>
        </a:p>
      </dgm:t>
    </dgm:pt>
    <dgm:pt modelId="{B21354AE-63D0-4EEF-8DA5-582859FD618D}">
      <dgm:prSet phldrT="[Text]" custT="1"/>
      <dgm:spPr/>
      <dgm:t>
        <a:bodyPr/>
        <a:lstStyle/>
        <a:p>
          <a:pPr rtl="0"/>
          <a:r>
            <a:rPr lang="sv-SE" sz="1200" b="0" dirty="0"/>
            <a:t>Uppdatera innehåll vid behov</a:t>
          </a:r>
        </a:p>
      </dgm:t>
    </dgm:pt>
    <dgm:pt modelId="{0BFD09C3-8248-4287-83B8-7E06D55AC3B5}" type="parTrans" cxnId="{4C896305-29A3-4E95-832A-776E4C280686}">
      <dgm:prSet/>
      <dgm:spPr/>
      <dgm:t>
        <a:bodyPr/>
        <a:lstStyle/>
        <a:p>
          <a:endParaRPr lang="sv-SE"/>
        </a:p>
      </dgm:t>
    </dgm:pt>
    <dgm:pt modelId="{7EE00B44-1130-46B8-8D79-61E32C67A778}" type="sibTrans" cxnId="{4C896305-29A3-4E95-832A-776E4C280686}">
      <dgm:prSet/>
      <dgm:spPr/>
      <dgm:t>
        <a:bodyPr/>
        <a:lstStyle/>
        <a:p>
          <a:endParaRPr lang="sv-SE"/>
        </a:p>
      </dgm:t>
    </dgm:pt>
    <dgm:pt modelId="{121CCD7C-8560-4332-B198-0783AE556A09}">
      <dgm:prSet phldrT="[Text]" phldr="0" custT="1"/>
      <dgm:spPr/>
      <dgm:t>
        <a:bodyPr/>
        <a:lstStyle/>
        <a:p>
          <a:pPr rtl="0"/>
          <a:r>
            <a:rPr lang="sv-SE" sz="1200" b="0" dirty="0">
              <a:latin typeface="Arial"/>
            </a:rPr>
            <a:t>Uppdatera rehabiliterings-planering fortlöpande utifrån skattningsresultat och samtal</a:t>
          </a:r>
          <a:endParaRPr lang="sv-SE" sz="1200" b="0" dirty="0"/>
        </a:p>
      </dgm:t>
    </dgm:pt>
    <dgm:pt modelId="{1A3D416A-64C1-42BD-B158-DE440871B094}" type="parTrans" cxnId="{697B8977-ADF2-4019-9CCF-C8CDD33790C9}">
      <dgm:prSet/>
      <dgm:spPr/>
      <dgm:t>
        <a:bodyPr/>
        <a:lstStyle/>
        <a:p>
          <a:endParaRPr lang="sv-SE"/>
        </a:p>
      </dgm:t>
    </dgm:pt>
    <dgm:pt modelId="{08510FA9-9E28-416A-8335-082BC3FD4F3D}" type="sibTrans" cxnId="{697B8977-ADF2-4019-9CCF-C8CDD33790C9}">
      <dgm:prSet/>
      <dgm:spPr/>
      <dgm:t>
        <a:bodyPr/>
        <a:lstStyle/>
        <a:p>
          <a:endParaRPr lang="sv-SE"/>
        </a:p>
      </dgm:t>
    </dgm:pt>
    <dgm:pt modelId="{2AA64030-7E70-4F26-A9E2-0235D7FC1E73}">
      <dgm:prSet phldrT="[Text]" custT="1"/>
      <dgm:spPr/>
      <dgm:t>
        <a:bodyPr/>
        <a:lstStyle/>
        <a:p>
          <a:pPr rtl="0"/>
          <a:r>
            <a:rPr lang="sv-SE" sz="1200" b="0" dirty="0">
              <a:latin typeface="Arial"/>
            </a:rPr>
            <a:t> Informera patienten om att Min vårdplan ska avslutas </a:t>
          </a:r>
          <a:r>
            <a:rPr lang="sv-SE" sz="1200" b="0" dirty="0"/>
            <a:t>(inom 2 år).</a:t>
          </a:r>
          <a:r>
            <a:rPr lang="sv-SE" sz="1200" b="0" dirty="0">
              <a:latin typeface="Arial"/>
            </a:rPr>
            <a:t> Vid behov starta en ny</a:t>
          </a:r>
          <a:endParaRPr lang="sv-SE" sz="1200" b="0" dirty="0"/>
        </a:p>
      </dgm:t>
    </dgm:pt>
    <dgm:pt modelId="{6A9CB1C3-A106-4B3B-8791-440F1B9FBDB6}" type="parTrans" cxnId="{82847015-3E15-4137-BD47-97BA5A5B4CC9}">
      <dgm:prSet/>
      <dgm:spPr/>
      <dgm:t>
        <a:bodyPr/>
        <a:lstStyle/>
        <a:p>
          <a:endParaRPr lang="sv-SE"/>
        </a:p>
      </dgm:t>
    </dgm:pt>
    <dgm:pt modelId="{15DA64A0-3F8F-49D7-9318-E004837C06EC}" type="sibTrans" cxnId="{82847015-3E15-4137-BD47-97BA5A5B4CC9}">
      <dgm:prSet/>
      <dgm:spPr/>
      <dgm:t>
        <a:bodyPr/>
        <a:lstStyle/>
        <a:p>
          <a:endParaRPr lang="sv-SE"/>
        </a:p>
      </dgm:t>
    </dgm:pt>
    <dgm:pt modelId="{17E18187-0071-43E9-8683-56DEC9FF60AC}" type="pres">
      <dgm:prSet presAssocID="{4D146605-49BD-4BA4-A081-D80A7C311F49}" presName="CompostProcess" presStyleCnt="0">
        <dgm:presLayoutVars>
          <dgm:dir/>
          <dgm:resizeHandles val="exact"/>
        </dgm:presLayoutVars>
      </dgm:prSet>
      <dgm:spPr/>
    </dgm:pt>
    <dgm:pt modelId="{9194B715-1FD1-4B74-BD07-7BC5ED0CDCA2}" type="pres">
      <dgm:prSet presAssocID="{4D146605-49BD-4BA4-A081-D80A7C311F49}" presName="arrow" presStyleLbl="bgShp" presStyleIdx="0" presStyleCnt="1" custScaleX="117647" custLinFactNeighborX="753" custLinFactNeighborY="456"/>
      <dgm:spPr/>
    </dgm:pt>
    <dgm:pt modelId="{6DD9EC97-0ECF-4F20-9ACD-451495B839D1}" type="pres">
      <dgm:prSet presAssocID="{4D146605-49BD-4BA4-A081-D80A7C311F49}" presName="linearProcess" presStyleCnt="0"/>
      <dgm:spPr/>
    </dgm:pt>
    <dgm:pt modelId="{90724A78-2622-4DB2-81DB-F29D3247A26E}" type="pres">
      <dgm:prSet presAssocID="{E9D77953-A704-463B-8A73-54FDBB32A420}" presName="textNode" presStyleLbl="node1" presStyleIdx="0" presStyleCnt="5">
        <dgm:presLayoutVars>
          <dgm:bulletEnabled val="1"/>
        </dgm:presLayoutVars>
      </dgm:prSet>
      <dgm:spPr/>
    </dgm:pt>
    <dgm:pt modelId="{77DC756F-54E2-4CD7-8A66-0F5A5AC979DE}" type="pres">
      <dgm:prSet presAssocID="{EEB4B817-44DE-4257-9983-B1B005B3DFE8}" presName="sibTrans" presStyleCnt="0"/>
      <dgm:spPr/>
    </dgm:pt>
    <dgm:pt modelId="{A23E5310-622F-4C6C-B5FB-D1B2BD500E63}" type="pres">
      <dgm:prSet presAssocID="{9C159F63-E2CB-4DCA-8E69-63C3C260FC12}" presName="textNode" presStyleLbl="node1" presStyleIdx="1" presStyleCnt="5">
        <dgm:presLayoutVars>
          <dgm:bulletEnabled val="1"/>
        </dgm:presLayoutVars>
      </dgm:prSet>
      <dgm:spPr/>
    </dgm:pt>
    <dgm:pt modelId="{2BD26725-68ED-4B60-A538-95B4F6CC478B}" type="pres">
      <dgm:prSet presAssocID="{8E68ECD2-892E-4BBA-8FF8-B0664ABF7A66}" presName="sibTrans" presStyleCnt="0"/>
      <dgm:spPr/>
    </dgm:pt>
    <dgm:pt modelId="{183602FA-5188-4925-ACC4-9CE3FE8FF9C6}" type="pres">
      <dgm:prSet presAssocID="{B21354AE-63D0-4EEF-8DA5-582859FD618D}" presName="textNode" presStyleLbl="node1" presStyleIdx="2" presStyleCnt="5">
        <dgm:presLayoutVars>
          <dgm:bulletEnabled val="1"/>
        </dgm:presLayoutVars>
      </dgm:prSet>
      <dgm:spPr/>
    </dgm:pt>
    <dgm:pt modelId="{9BB086CD-52B7-4BF6-8C74-F2A8995EFCBA}" type="pres">
      <dgm:prSet presAssocID="{7EE00B44-1130-46B8-8D79-61E32C67A778}" presName="sibTrans" presStyleCnt="0"/>
      <dgm:spPr/>
    </dgm:pt>
    <dgm:pt modelId="{81BBC550-3CB7-45CF-AA24-F5B203137F95}" type="pres">
      <dgm:prSet presAssocID="{121CCD7C-8560-4332-B198-0783AE556A09}" presName="textNode" presStyleLbl="node1" presStyleIdx="3" presStyleCnt="5">
        <dgm:presLayoutVars>
          <dgm:bulletEnabled val="1"/>
        </dgm:presLayoutVars>
      </dgm:prSet>
      <dgm:spPr/>
    </dgm:pt>
    <dgm:pt modelId="{BF27F9CC-21D1-4AE3-AD05-CE531E760C59}" type="pres">
      <dgm:prSet presAssocID="{08510FA9-9E28-416A-8335-082BC3FD4F3D}" presName="sibTrans" presStyleCnt="0"/>
      <dgm:spPr/>
    </dgm:pt>
    <dgm:pt modelId="{7826434E-3332-46C8-91AC-5F5858ACE424}" type="pres">
      <dgm:prSet presAssocID="{2AA64030-7E70-4F26-A9E2-0235D7FC1E73}" presName="textNode" presStyleLbl="node1" presStyleIdx="4" presStyleCnt="5">
        <dgm:presLayoutVars>
          <dgm:bulletEnabled val="1"/>
        </dgm:presLayoutVars>
      </dgm:prSet>
      <dgm:spPr/>
    </dgm:pt>
  </dgm:ptLst>
  <dgm:cxnLst>
    <dgm:cxn modelId="{FCD8AD04-BCEC-47E0-83B5-433657107902}" type="presOf" srcId="{9C159F63-E2CB-4DCA-8E69-63C3C260FC12}" destId="{A23E5310-622F-4C6C-B5FB-D1B2BD500E63}" srcOrd="0" destOrd="0" presId="urn:microsoft.com/office/officeart/2005/8/layout/hProcess9"/>
    <dgm:cxn modelId="{4C896305-29A3-4E95-832A-776E4C280686}" srcId="{4D146605-49BD-4BA4-A081-D80A7C311F49}" destId="{B21354AE-63D0-4EEF-8DA5-582859FD618D}" srcOrd="2" destOrd="0" parTransId="{0BFD09C3-8248-4287-83B8-7E06D55AC3B5}" sibTransId="{7EE00B44-1130-46B8-8D79-61E32C67A778}"/>
    <dgm:cxn modelId="{82847015-3E15-4137-BD47-97BA5A5B4CC9}" srcId="{4D146605-49BD-4BA4-A081-D80A7C311F49}" destId="{2AA64030-7E70-4F26-A9E2-0235D7FC1E73}" srcOrd="4" destOrd="0" parTransId="{6A9CB1C3-A106-4B3B-8791-440F1B9FBDB6}" sibTransId="{15DA64A0-3F8F-49D7-9318-E004837C06EC}"/>
    <dgm:cxn modelId="{13E13C75-88DE-4B27-A76B-F849004D8C4E}" srcId="{4D146605-49BD-4BA4-A081-D80A7C311F49}" destId="{9C159F63-E2CB-4DCA-8E69-63C3C260FC12}" srcOrd="1" destOrd="0" parTransId="{748FF822-E143-47D0-9FE6-F6D1A42AC026}" sibTransId="{8E68ECD2-892E-4BBA-8FF8-B0664ABF7A66}"/>
    <dgm:cxn modelId="{697B8977-ADF2-4019-9CCF-C8CDD33790C9}" srcId="{4D146605-49BD-4BA4-A081-D80A7C311F49}" destId="{121CCD7C-8560-4332-B198-0783AE556A09}" srcOrd="3" destOrd="0" parTransId="{1A3D416A-64C1-42BD-B158-DE440871B094}" sibTransId="{08510FA9-9E28-416A-8335-082BC3FD4F3D}"/>
    <dgm:cxn modelId="{94FFB989-0498-4A48-8D9A-FEA450DCD9E1}" type="presOf" srcId="{B21354AE-63D0-4EEF-8DA5-582859FD618D}" destId="{183602FA-5188-4925-ACC4-9CE3FE8FF9C6}" srcOrd="0" destOrd="0" presId="urn:microsoft.com/office/officeart/2005/8/layout/hProcess9"/>
    <dgm:cxn modelId="{836F0C9F-1D02-4DA5-BDF6-0648CFCB6E75}" srcId="{4D146605-49BD-4BA4-A081-D80A7C311F49}" destId="{E9D77953-A704-463B-8A73-54FDBB32A420}" srcOrd="0" destOrd="0" parTransId="{63C673BB-4FEA-4568-B766-A03F39F9EBF0}" sibTransId="{EEB4B817-44DE-4257-9983-B1B005B3DFE8}"/>
    <dgm:cxn modelId="{98CA68A7-2787-456E-ACA6-7A342F2ABE25}" type="presOf" srcId="{4D146605-49BD-4BA4-A081-D80A7C311F49}" destId="{17E18187-0071-43E9-8683-56DEC9FF60AC}" srcOrd="0" destOrd="0" presId="urn:microsoft.com/office/officeart/2005/8/layout/hProcess9"/>
    <dgm:cxn modelId="{8A4AB7C1-5889-40D6-AC8D-DE070397A36D}" type="presOf" srcId="{121CCD7C-8560-4332-B198-0783AE556A09}" destId="{81BBC550-3CB7-45CF-AA24-F5B203137F95}" srcOrd="0" destOrd="0" presId="urn:microsoft.com/office/officeart/2005/8/layout/hProcess9"/>
    <dgm:cxn modelId="{7630B8D5-9E1F-4E20-87DE-3A53C707F2B6}" type="presOf" srcId="{2AA64030-7E70-4F26-A9E2-0235D7FC1E73}" destId="{7826434E-3332-46C8-91AC-5F5858ACE424}" srcOrd="0" destOrd="0" presId="urn:microsoft.com/office/officeart/2005/8/layout/hProcess9"/>
    <dgm:cxn modelId="{7E0919E4-0852-41DC-89A1-C156560E2235}" type="presOf" srcId="{E9D77953-A704-463B-8A73-54FDBB32A420}" destId="{90724A78-2622-4DB2-81DB-F29D3247A26E}" srcOrd="0" destOrd="0" presId="urn:microsoft.com/office/officeart/2005/8/layout/hProcess9"/>
    <dgm:cxn modelId="{533348F9-8AC9-4DC5-BAC0-22363C665A9E}" type="presParOf" srcId="{17E18187-0071-43E9-8683-56DEC9FF60AC}" destId="{9194B715-1FD1-4B74-BD07-7BC5ED0CDCA2}" srcOrd="0" destOrd="0" presId="urn:microsoft.com/office/officeart/2005/8/layout/hProcess9"/>
    <dgm:cxn modelId="{B64C21E2-5EEB-40CB-B25B-53E71D5CEA22}" type="presParOf" srcId="{17E18187-0071-43E9-8683-56DEC9FF60AC}" destId="{6DD9EC97-0ECF-4F20-9ACD-451495B839D1}" srcOrd="1" destOrd="0" presId="urn:microsoft.com/office/officeart/2005/8/layout/hProcess9"/>
    <dgm:cxn modelId="{A1273BC1-260C-4369-83BB-CD1F62E6AEE8}" type="presParOf" srcId="{6DD9EC97-0ECF-4F20-9ACD-451495B839D1}" destId="{90724A78-2622-4DB2-81DB-F29D3247A26E}" srcOrd="0" destOrd="0" presId="urn:microsoft.com/office/officeart/2005/8/layout/hProcess9"/>
    <dgm:cxn modelId="{7D1EC9B2-36D9-46E3-8913-4491FF09924E}" type="presParOf" srcId="{6DD9EC97-0ECF-4F20-9ACD-451495B839D1}" destId="{77DC756F-54E2-4CD7-8A66-0F5A5AC979DE}" srcOrd="1" destOrd="0" presId="urn:microsoft.com/office/officeart/2005/8/layout/hProcess9"/>
    <dgm:cxn modelId="{C679EA1D-A0AE-41BD-BAEE-A80B3ACFA0B1}" type="presParOf" srcId="{6DD9EC97-0ECF-4F20-9ACD-451495B839D1}" destId="{A23E5310-622F-4C6C-B5FB-D1B2BD500E63}" srcOrd="2" destOrd="0" presId="urn:microsoft.com/office/officeart/2005/8/layout/hProcess9"/>
    <dgm:cxn modelId="{07A4CACD-6CF1-4BF4-A25A-374CA32CAAA9}" type="presParOf" srcId="{6DD9EC97-0ECF-4F20-9ACD-451495B839D1}" destId="{2BD26725-68ED-4B60-A538-95B4F6CC478B}" srcOrd="3" destOrd="0" presId="urn:microsoft.com/office/officeart/2005/8/layout/hProcess9"/>
    <dgm:cxn modelId="{2C168073-FCBB-4073-9472-ED0F3D19EF5E}" type="presParOf" srcId="{6DD9EC97-0ECF-4F20-9ACD-451495B839D1}" destId="{183602FA-5188-4925-ACC4-9CE3FE8FF9C6}" srcOrd="4" destOrd="0" presId="urn:microsoft.com/office/officeart/2005/8/layout/hProcess9"/>
    <dgm:cxn modelId="{F707E787-EC98-47B7-9848-DCA454E8678E}" type="presParOf" srcId="{6DD9EC97-0ECF-4F20-9ACD-451495B839D1}" destId="{9BB086CD-52B7-4BF6-8C74-F2A8995EFCBA}" srcOrd="5" destOrd="0" presId="urn:microsoft.com/office/officeart/2005/8/layout/hProcess9"/>
    <dgm:cxn modelId="{E6FC3F0D-5485-4694-94BD-3CB779976F80}" type="presParOf" srcId="{6DD9EC97-0ECF-4F20-9ACD-451495B839D1}" destId="{81BBC550-3CB7-45CF-AA24-F5B203137F95}" srcOrd="6" destOrd="0" presId="urn:microsoft.com/office/officeart/2005/8/layout/hProcess9"/>
    <dgm:cxn modelId="{F2635002-402C-4B0E-B0F6-D8DB5B9789E0}" type="presParOf" srcId="{6DD9EC97-0ECF-4F20-9ACD-451495B839D1}" destId="{BF27F9CC-21D1-4AE3-AD05-CE531E760C59}" srcOrd="7" destOrd="0" presId="urn:microsoft.com/office/officeart/2005/8/layout/hProcess9"/>
    <dgm:cxn modelId="{0011F009-F1D0-4005-87DA-49E4EDFC1D13}" type="presParOf" srcId="{6DD9EC97-0ECF-4F20-9ACD-451495B839D1}" destId="{7826434E-3332-46C8-91AC-5F5858ACE424}"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4B715-1FD1-4B74-BD07-7BC5ED0CDCA2}">
      <dsp:nvSpPr>
        <dsp:cNvPr id="0" name=""/>
        <dsp:cNvSpPr/>
      </dsp:nvSpPr>
      <dsp:spPr>
        <a:xfrm>
          <a:off x="4" y="0"/>
          <a:ext cx="8612424" cy="326803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724A78-2622-4DB2-81DB-F29D3247A26E}">
      <dsp:nvSpPr>
        <dsp:cNvPr id="0" name=""/>
        <dsp:cNvSpPr/>
      </dsp:nvSpPr>
      <dsp:spPr>
        <a:xfrm>
          <a:off x="2523" y="980410"/>
          <a:ext cx="1518949" cy="1307214"/>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sv-SE" sz="1200" b="0" kern="1200" dirty="0"/>
            <a:t>Patienten tillfrågas och Min vårdplan startas och individanpassas</a:t>
          </a:r>
        </a:p>
      </dsp:txBody>
      <dsp:txXfrm>
        <a:off x="66336" y="1044223"/>
        <a:ext cx="1391323" cy="1179588"/>
      </dsp:txXfrm>
    </dsp:sp>
    <dsp:sp modelId="{A23E5310-622F-4C6C-B5FB-D1B2BD500E63}">
      <dsp:nvSpPr>
        <dsp:cNvPr id="0" name=""/>
        <dsp:cNvSpPr/>
      </dsp:nvSpPr>
      <dsp:spPr>
        <a:xfrm>
          <a:off x="1774631" y="980410"/>
          <a:ext cx="1518949" cy="1307214"/>
        </a:xfrm>
        <a:prstGeom prst="roundRect">
          <a:avLst/>
        </a:prstGeom>
        <a:solidFill>
          <a:schemeClr val="accent1">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SE" sz="1200" b="0" kern="1200" dirty="0"/>
            <a:t>Kontrollera och besvara eventuella inkomna meddelanden/ formulär </a:t>
          </a:r>
          <a:r>
            <a:rPr lang="sv-SE" sz="1200" b="0" kern="1200" dirty="0">
              <a:latin typeface="Arial"/>
            </a:rPr>
            <a:t>enligt lokal rutin</a:t>
          </a:r>
          <a:endParaRPr lang="sv-SE" sz="1200" b="0" kern="1200" dirty="0"/>
        </a:p>
      </dsp:txBody>
      <dsp:txXfrm>
        <a:off x="1838444" y="1044223"/>
        <a:ext cx="1391323" cy="1179588"/>
      </dsp:txXfrm>
    </dsp:sp>
    <dsp:sp modelId="{183602FA-5188-4925-ACC4-9CE3FE8FF9C6}">
      <dsp:nvSpPr>
        <dsp:cNvPr id="0" name=""/>
        <dsp:cNvSpPr/>
      </dsp:nvSpPr>
      <dsp:spPr>
        <a:xfrm>
          <a:off x="3546739" y="980410"/>
          <a:ext cx="1518949" cy="1307214"/>
        </a:xfrm>
        <a:prstGeom prst="roundRect">
          <a:avLst/>
        </a:prstGeom>
        <a:solidFill>
          <a:schemeClr val="accent1">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SE" sz="1200" b="0" kern="1200" dirty="0"/>
            <a:t>Uppdatera innehåll vid behov</a:t>
          </a:r>
        </a:p>
      </dsp:txBody>
      <dsp:txXfrm>
        <a:off x="3610552" y="1044223"/>
        <a:ext cx="1391323" cy="1179588"/>
      </dsp:txXfrm>
    </dsp:sp>
    <dsp:sp modelId="{81BBC550-3CB7-45CF-AA24-F5B203137F95}">
      <dsp:nvSpPr>
        <dsp:cNvPr id="0" name=""/>
        <dsp:cNvSpPr/>
      </dsp:nvSpPr>
      <dsp:spPr>
        <a:xfrm>
          <a:off x="5318847" y="980410"/>
          <a:ext cx="1518949" cy="1307214"/>
        </a:xfrm>
        <a:prstGeom prst="roundRect">
          <a:avLst/>
        </a:prstGeom>
        <a:solidFill>
          <a:schemeClr val="accent1">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SE" sz="1200" b="0" kern="1200" dirty="0">
              <a:latin typeface="Arial"/>
            </a:rPr>
            <a:t>Uppdatera rehabiliterings-planering fortlöpande utifrån skattningsresultat och samtal</a:t>
          </a:r>
          <a:endParaRPr lang="sv-SE" sz="1200" b="0" kern="1200" dirty="0"/>
        </a:p>
      </dsp:txBody>
      <dsp:txXfrm>
        <a:off x="5382660" y="1044223"/>
        <a:ext cx="1391323" cy="1179588"/>
      </dsp:txXfrm>
    </dsp:sp>
    <dsp:sp modelId="{7826434E-3332-46C8-91AC-5F5858ACE424}">
      <dsp:nvSpPr>
        <dsp:cNvPr id="0" name=""/>
        <dsp:cNvSpPr/>
      </dsp:nvSpPr>
      <dsp:spPr>
        <a:xfrm>
          <a:off x="7090955" y="980410"/>
          <a:ext cx="1518949" cy="1307214"/>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SE" sz="1200" b="0" kern="1200" dirty="0">
              <a:latin typeface="Arial"/>
            </a:rPr>
            <a:t> Informera patienten om att Min vårdplan ska avslutas </a:t>
          </a:r>
          <a:r>
            <a:rPr lang="sv-SE" sz="1200" b="0" kern="1200" dirty="0"/>
            <a:t>(inom 2 år).</a:t>
          </a:r>
          <a:r>
            <a:rPr lang="sv-SE" sz="1200" b="0" kern="1200" dirty="0">
              <a:latin typeface="Arial"/>
            </a:rPr>
            <a:t> Vid behov starta en ny</a:t>
          </a:r>
          <a:endParaRPr lang="sv-SE" sz="1200" b="0" kern="1200" dirty="0"/>
        </a:p>
      </dsp:txBody>
      <dsp:txXfrm>
        <a:off x="7154768" y="1044223"/>
        <a:ext cx="1391323" cy="117958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984D1-8A63-5146-A155-BF8E4A4526B5}" type="datetimeFigureOut">
              <a:rPr lang="sv-SE" smtClean="0"/>
              <a:t>2024-09-30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586143-5972-334B-80D0-717A652547E1}" type="slidenum">
              <a:rPr lang="sv-SE" smtClean="0"/>
              <a:t>‹#›</a:t>
            </a:fld>
            <a:endParaRPr lang="sv-SE"/>
          </a:p>
        </p:txBody>
      </p:sp>
    </p:spTree>
    <p:extLst>
      <p:ext uri="{BB962C8B-B14F-4D97-AF65-F5344CB8AC3E}">
        <p14:creationId xmlns:p14="http://schemas.microsoft.com/office/powerpoint/2010/main" val="44667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6586143-5972-334B-80D0-717A652547E1}" type="slidenum">
              <a:rPr lang="sv-SE" smtClean="0"/>
              <a:t>1</a:t>
            </a:fld>
            <a:endParaRPr lang="sv-SE" dirty="0"/>
          </a:p>
        </p:txBody>
      </p:sp>
    </p:spTree>
    <p:extLst>
      <p:ext uri="{BB962C8B-B14F-4D97-AF65-F5344CB8AC3E}">
        <p14:creationId xmlns:p14="http://schemas.microsoft.com/office/powerpoint/2010/main" val="1250963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jämföra</a:t>
            </a:r>
            <a:r>
              <a:rPr lang="sv-SE" baseline="0"/>
              <a:t> med en bok: moment = titeln, modul = kapitel, avsnitt = stycke, steg = text.</a:t>
            </a:r>
            <a:endParaRPr lang="sv-SE"/>
          </a:p>
        </p:txBody>
      </p:sp>
      <p:sp>
        <p:nvSpPr>
          <p:cNvPr id="4" name="Platshållare för bildnummer 3"/>
          <p:cNvSpPr>
            <a:spLocks noGrp="1"/>
          </p:cNvSpPr>
          <p:nvPr>
            <p:ph type="sldNum" sz="quarter" idx="10"/>
          </p:nvPr>
        </p:nvSpPr>
        <p:spPr/>
        <p:txBody>
          <a:bodyPr/>
          <a:lstStyle/>
          <a:p>
            <a:fld id="{B29B1FA7-9B20-E148-866A-4BB8AEA063A1}" type="slidenum">
              <a:rPr lang="sv-SE" smtClean="0"/>
              <a:t>22</a:t>
            </a:fld>
            <a:endParaRPr lang="sv-SE"/>
          </a:p>
        </p:txBody>
      </p:sp>
    </p:spTree>
    <p:extLst>
      <p:ext uri="{BB962C8B-B14F-4D97-AF65-F5344CB8AC3E}">
        <p14:creationId xmlns:p14="http://schemas.microsoft.com/office/powerpoint/2010/main" val="2987678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955640"/>
            <a:ext cx="7772400" cy="748178"/>
          </a:xfrm>
        </p:spPr>
        <p:txBody>
          <a:bodyPr/>
          <a:lstStyle>
            <a:lvl1pPr algn="l">
              <a:defRPr/>
            </a:lvl1pPr>
          </a:lstStyle>
          <a:p>
            <a:r>
              <a:rPr lang="sv-SE"/>
              <a:t>Klicka här för att ändra format</a:t>
            </a:r>
            <a:endParaRPr lang="sv-SE" dirty="0"/>
          </a:p>
        </p:txBody>
      </p:sp>
      <p:sp>
        <p:nvSpPr>
          <p:cNvPr id="3" name="Underrubrik 2"/>
          <p:cNvSpPr>
            <a:spLocks noGrp="1"/>
          </p:cNvSpPr>
          <p:nvPr>
            <p:ph type="subTitle" idx="1"/>
          </p:nvPr>
        </p:nvSpPr>
        <p:spPr>
          <a:xfrm>
            <a:off x="690801" y="1736010"/>
            <a:ext cx="6400800" cy="1314450"/>
          </a:xfrm>
        </p:spPr>
        <p:txBody>
          <a:bodyPr>
            <a:normAutofit/>
          </a:bodyPr>
          <a:lstStyle>
            <a:lvl1pPr marL="0" indent="0" algn="l">
              <a:buNone/>
              <a:defRPr sz="16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5" name="Platshållare för datum 4"/>
          <p:cNvSpPr>
            <a:spLocks noGrp="1"/>
          </p:cNvSpPr>
          <p:nvPr>
            <p:ph type="dt" sz="half" idx="10"/>
          </p:nvPr>
        </p:nvSpPr>
        <p:spPr/>
        <p:txBody>
          <a:bodyPr/>
          <a:lstStyle/>
          <a:p>
            <a:fld id="{D0CE2605-C79C-4DA1-83C4-B02590C38CE3}" type="datetime1">
              <a:rPr lang="sv-SE" smtClean="0"/>
              <a:t>2024-09-30</a:t>
            </a:fld>
            <a:endParaRPr lang="sv-SE" dirty="0"/>
          </a:p>
        </p:txBody>
      </p:sp>
      <p:sp>
        <p:nvSpPr>
          <p:cNvPr id="6" name="Platshållare för sidfot 5"/>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505053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959728" y="720791"/>
            <a:ext cx="7224544" cy="697140"/>
          </a:xfrm>
        </p:spPr>
        <p:txBody>
          <a:bodyPr>
            <a:normAutofit/>
          </a:bodyPr>
          <a:lstStyle>
            <a:lvl1pPr>
              <a:defRPr sz="2800" b="1"/>
            </a:lvl1pPr>
          </a:lstStyle>
          <a:p>
            <a:r>
              <a:rPr lang="sv-SE" dirty="0"/>
              <a:t>Klicka här för att ändra format</a:t>
            </a:r>
          </a:p>
        </p:txBody>
      </p:sp>
      <p:sp>
        <p:nvSpPr>
          <p:cNvPr id="3" name="Platshållare för innehåll 2"/>
          <p:cNvSpPr>
            <a:spLocks noGrp="1"/>
          </p:cNvSpPr>
          <p:nvPr>
            <p:ph sz="half" idx="1"/>
          </p:nvPr>
        </p:nvSpPr>
        <p:spPr>
          <a:xfrm>
            <a:off x="959727" y="1554853"/>
            <a:ext cx="3507321" cy="2878609"/>
          </a:xfrm>
        </p:spPr>
        <p:txBody>
          <a:bodyPr/>
          <a:lstStyle>
            <a:lvl1pPr>
              <a:defRPr sz="1600"/>
            </a:lvl1pPr>
            <a:lvl2pPr>
              <a:defRPr sz="1400"/>
            </a:lvl2pPr>
            <a:lvl3pPr>
              <a:defRPr sz="12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innehåll 3"/>
          <p:cNvSpPr>
            <a:spLocks noGrp="1"/>
          </p:cNvSpPr>
          <p:nvPr>
            <p:ph sz="half" idx="2"/>
          </p:nvPr>
        </p:nvSpPr>
        <p:spPr>
          <a:xfrm>
            <a:off x="4663155" y="1554853"/>
            <a:ext cx="3521117" cy="2878609"/>
          </a:xfrm>
        </p:spPr>
        <p:txBody>
          <a:bodyPr/>
          <a:lstStyle>
            <a:lvl1pPr>
              <a:defRPr sz="1600"/>
            </a:lvl1pPr>
            <a:lvl2pPr>
              <a:defRPr sz="1400"/>
            </a:lvl2pPr>
            <a:lvl3pPr>
              <a:defRPr sz="12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a:p>
            <a:pPr lvl="3"/>
            <a:endParaRPr lang="sv-SE" dirty="0"/>
          </a:p>
        </p:txBody>
      </p:sp>
      <p:sp>
        <p:nvSpPr>
          <p:cNvPr id="5" name="Platshållare för datum 3"/>
          <p:cNvSpPr>
            <a:spLocks noGrp="1"/>
          </p:cNvSpPr>
          <p:nvPr>
            <p:ph type="dt" sz="half" idx="10"/>
          </p:nvPr>
        </p:nvSpPr>
        <p:spPr>
          <a:xfrm>
            <a:off x="249382" y="4772278"/>
            <a:ext cx="890049"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fld id="{7D102A12-8DDB-409F-9BEB-13F52B8325E2}" type="datetime1">
              <a:rPr lang="sv-SE" smtClean="0"/>
              <a:t>2024-09-30</a:t>
            </a:fld>
            <a:endParaRPr lang="sv-SE" dirty="0"/>
          </a:p>
        </p:txBody>
      </p:sp>
      <p:sp>
        <p:nvSpPr>
          <p:cNvPr id="6" name="Platshållare för sidfot 7"/>
          <p:cNvSpPr>
            <a:spLocks noGrp="1"/>
          </p:cNvSpPr>
          <p:nvPr>
            <p:ph type="ftr" sz="quarter" idx="3"/>
          </p:nvPr>
        </p:nvSpPr>
        <p:spPr>
          <a:xfrm>
            <a:off x="1290009" y="4772278"/>
            <a:ext cx="3086100"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2827291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3" name="Platshållare för datum 3"/>
          <p:cNvSpPr>
            <a:spLocks noGrp="1"/>
          </p:cNvSpPr>
          <p:nvPr>
            <p:ph type="dt" sz="half" idx="2"/>
          </p:nvPr>
        </p:nvSpPr>
        <p:spPr>
          <a:xfrm>
            <a:off x="244763" y="4772278"/>
            <a:ext cx="890049"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fld id="{908F47C4-CA95-47B1-B86F-FA209A345B81}" type="datetime1">
              <a:rPr lang="sv-SE" smtClean="0"/>
              <a:t>2024-09-30</a:t>
            </a:fld>
            <a:endParaRPr lang="sv-SE" dirty="0"/>
          </a:p>
        </p:txBody>
      </p:sp>
      <p:sp>
        <p:nvSpPr>
          <p:cNvPr id="4" name="Platshållare för sidfot 7"/>
          <p:cNvSpPr>
            <a:spLocks noGrp="1"/>
          </p:cNvSpPr>
          <p:nvPr>
            <p:ph type="ftr" sz="quarter" idx="3"/>
          </p:nvPr>
        </p:nvSpPr>
        <p:spPr>
          <a:xfrm>
            <a:off x="1285390" y="4772278"/>
            <a:ext cx="3086100"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2804746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3"/>
          <p:cNvSpPr>
            <a:spLocks noGrp="1"/>
          </p:cNvSpPr>
          <p:nvPr>
            <p:ph type="dt" sz="half" idx="2"/>
          </p:nvPr>
        </p:nvSpPr>
        <p:spPr>
          <a:xfrm>
            <a:off x="244764" y="4772278"/>
            <a:ext cx="890049"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fld id="{563D0503-CF6F-47A0-B846-9BF52856D755}" type="datetime1">
              <a:rPr lang="sv-SE" smtClean="0"/>
              <a:t>2024-09-30</a:t>
            </a:fld>
            <a:endParaRPr lang="sv-SE" dirty="0"/>
          </a:p>
        </p:txBody>
      </p:sp>
      <p:sp>
        <p:nvSpPr>
          <p:cNvPr id="3" name="Platshållare för sidfot 7"/>
          <p:cNvSpPr>
            <a:spLocks noGrp="1"/>
          </p:cNvSpPr>
          <p:nvPr>
            <p:ph type="ftr" sz="quarter" idx="3"/>
          </p:nvPr>
        </p:nvSpPr>
        <p:spPr>
          <a:xfrm>
            <a:off x="1285391" y="4772278"/>
            <a:ext cx="3086100"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4181142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3600450"/>
            <a:ext cx="5486400" cy="425054"/>
          </a:xfrm>
        </p:spPr>
        <p:txBody>
          <a:bodyPr anchor="b">
            <a:noAutofit/>
          </a:bodyPr>
          <a:lstStyle>
            <a:lvl1pPr algn="l">
              <a:defRPr sz="2800" b="1"/>
            </a:lvl1pPr>
          </a:lstStyle>
          <a:p>
            <a:r>
              <a:rPr lang="sv-SE" dirty="0"/>
              <a:t>Klicka här för att ändra format</a:t>
            </a:r>
          </a:p>
        </p:txBody>
      </p:sp>
      <p:sp>
        <p:nvSpPr>
          <p:cNvPr id="3" name="Platshållare för bild 2"/>
          <p:cNvSpPr>
            <a:spLocks noGrp="1"/>
          </p:cNvSpPr>
          <p:nvPr>
            <p:ph type="pic" idx="1"/>
          </p:nvPr>
        </p:nvSpPr>
        <p:spPr>
          <a:xfrm>
            <a:off x="1792288" y="459581"/>
            <a:ext cx="5486400" cy="3086100"/>
          </a:xfrm>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1792288" y="4025503"/>
            <a:ext cx="5486400" cy="603647"/>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dirty="0"/>
              <a:t>Klicka här för att ändra format på bakgrundstexten</a:t>
            </a:r>
          </a:p>
        </p:txBody>
      </p:sp>
      <p:sp>
        <p:nvSpPr>
          <p:cNvPr id="5" name="Platshållare för datum 3"/>
          <p:cNvSpPr>
            <a:spLocks noGrp="1"/>
          </p:cNvSpPr>
          <p:nvPr>
            <p:ph type="dt" sz="half" idx="10"/>
          </p:nvPr>
        </p:nvSpPr>
        <p:spPr>
          <a:xfrm>
            <a:off x="249382" y="4772278"/>
            <a:ext cx="890049"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fld id="{7788D144-64D2-499F-BEE8-8A2B6D64EF40}" type="datetime1">
              <a:rPr lang="sv-SE" smtClean="0"/>
              <a:t>2024-09-30</a:t>
            </a:fld>
            <a:endParaRPr lang="sv-SE" dirty="0"/>
          </a:p>
        </p:txBody>
      </p:sp>
      <p:sp>
        <p:nvSpPr>
          <p:cNvPr id="6" name="Platshållare för sidfot 7"/>
          <p:cNvSpPr>
            <a:spLocks noGrp="1"/>
          </p:cNvSpPr>
          <p:nvPr>
            <p:ph type="ftr" sz="quarter" idx="3"/>
          </p:nvPr>
        </p:nvSpPr>
        <p:spPr>
          <a:xfrm>
            <a:off x="1290009" y="4772278"/>
            <a:ext cx="3086100"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2439650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955641"/>
            <a:ext cx="3914775" cy="1730308"/>
          </a:xfrm>
        </p:spPr>
        <p:txBody>
          <a:bodyPr/>
          <a:lstStyle>
            <a:lvl1pPr algn="l">
              <a:defRPr>
                <a:solidFill>
                  <a:schemeClr val="tx1"/>
                </a:solidFill>
              </a:defRPr>
            </a:lvl1pPr>
          </a:lstStyle>
          <a:p>
            <a:r>
              <a:rPr lang="sv-SE" dirty="0"/>
              <a:t>Klicka här för att ändra format</a:t>
            </a:r>
          </a:p>
        </p:txBody>
      </p:sp>
      <p:sp>
        <p:nvSpPr>
          <p:cNvPr id="3" name="Platshållare för datum 2"/>
          <p:cNvSpPr>
            <a:spLocks noGrp="1"/>
          </p:cNvSpPr>
          <p:nvPr>
            <p:ph type="dt" sz="half" idx="10"/>
          </p:nvPr>
        </p:nvSpPr>
        <p:spPr/>
        <p:txBody>
          <a:bodyPr/>
          <a:lstStyle/>
          <a:p>
            <a:fld id="{2242B71B-6CC5-4F93-B01A-A2E918FFAC04}" type="datetime1">
              <a:rPr lang="sv-SE" smtClean="0"/>
              <a:t>2024-09-30</a:t>
            </a:fld>
            <a:endParaRPr lang="sv-SE" dirty="0"/>
          </a:p>
        </p:txBody>
      </p:sp>
      <p:sp>
        <p:nvSpPr>
          <p:cNvPr id="5" name="Platshållare för sidfot 4"/>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4240823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756625"/>
            <a:ext cx="4464050" cy="604597"/>
          </a:xfrm>
        </p:spPr>
        <p:txBody>
          <a:bodyPr>
            <a:noAutofit/>
          </a:bodyPr>
          <a:lstStyle>
            <a:lvl1pPr algn="l">
              <a:defRPr sz="2800" b="1"/>
            </a:lvl1pPr>
          </a:lstStyle>
          <a:p>
            <a:r>
              <a:rPr lang="sv-SE" dirty="0"/>
              <a:t>Klicka här för att ändra format</a:t>
            </a:r>
          </a:p>
        </p:txBody>
      </p:sp>
      <p:sp>
        <p:nvSpPr>
          <p:cNvPr id="3" name="Underrubrik 2"/>
          <p:cNvSpPr>
            <a:spLocks noGrp="1"/>
          </p:cNvSpPr>
          <p:nvPr>
            <p:ph type="subTitle" idx="1"/>
          </p:nvPr>
        </p:nvSpPr>
        <p:spPr>
          <a:xfrm>
            <a:off x="685800" y="1361222"/>
            <a:ext cx="4464050" cy="2026684"/>
          </a:xfrm>
        </p:spPr>
        <p:txBody>
          <a:bodyPr/>
          <a:lstStyle>
            <a:lvl1pPr marL="0" indent="0" algn="l">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7" name="Platshållare för bild 2"/>
          <p:cNvSpPr>
            <a:spLocks noGrp="1"/>
          </p:cNvSpPr>
          <p:nvPr>
            <p:ph type="pic" idx="11"/>
          </p:nvPr>
        </p:nvSpPr>
        <p:spPr>
          <a:xfrm>
            <a:off x="5532022" y="1455737"/>
            <a:ext cx="2379859" cy="2786739"/>
          </a:xfrm>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5" name="Platshållare för datum 4"/>
          <p:cNvSpPr>
            <a:spLocks noGrp="1"/>
          </p:cNvSpPr>
          <p:nvPr>
            <p:ph type="dt" sz="half" idx="12"/>
          </p:nvPr>
        </p:nvSpPr>
        <p:spPr/>
        <p:txBody>
          <a:bodyPr/>
          <a:lstStyle/>
          <a:p>
            <a:fld id="{D36A5D1A-999F-497C-9892-9660E2A60CCD}" type="datetime1">
              <a:rPr lang="sv-SE" smtClean="0"/>
              <a:t>2024-09-30</a:t>
            </a:fld>
            <a:endParaRPr lang="sv-SE" dirty="0"/>
          </a:p>
        </p:txBody>
      </p:sp>
      <p:sp>
        <p:nvSpPr>
          <p:cNvPr id="6" name="Platshållare för sidfot 5"/>
          <p:cNvSpPr>
            <a:spLocks noGrp="1"/>
          </p:cNvSpPr>
          <p:nvPr>
            <p:ph type="ftr" sz="quarter" idx="13"/>
          </p:nvPr>
        </p:nvSpPr>
        <p:spPr/>
        <p:txBody>
          <a:bodyPr/>
          <a:lstStyle/>
          <a:p>
            <a:r>
              <a:rPr lang="sv-SE" dirty="0"/>
              <a:t>Utbildning Min vårdplan via 1177 Vårdguiden</a:t>
            </a:r>
          </a:p>
        </p:txBody>
      </p:sp>
    </p:spTree>
    <p:extLst>
      <p:ext uri="{BB962C8B-B14F-4D97-AF65-F5344CB8AC3E}">
        <p14:creationId xmlns:p14="http://schemas.microsoft.com/office/powerpoint/2010/main" val="1917607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1786762" y="775467"/>
            <a:ext cx="5723510" cy="577022"/>
          </a:xfrm>
        </p:spPr>
        <p:txBody>
          <a:bodyPr>
            <a:noAutofit/>
          </a:bodyPr>
          <a:lstStyle>
            <a:lvl1pPr algn="l">
              <a:defRPr sz="2800" b="1"/>
            </a:lvl1pPr>
          </a:lstStyle>
          <a:p>
            <a:r>
              <a:rPr lang="sv-SE" dirty="0"/>
              <a:t>Klicka här för att ändra format</a:t>
            </a:r>
          </a:p>
        </p:txBody>
      </p:sp>
      <p:sp>
        <p:nvSpPr>
          <p:cNvPr id="3" name="Platshållare för innehåll 2"/>
          <p:cNvSpPr>
            <a:spLocks noGrp="1"/>
          </p:cNvSpPr>
          <p:nvPr>
            <p:ph idx="1"/>
          </p:nvPr>
        </p:nvSpPr>
        <p:spPr>
          <a:xfrm>
            <a:off x="1786762" y="1357828"/>
            <a:ext cx="5723509" cy="2329436"/>
          </a:xfrm>
        </p:spPr>
        <p:txBody>
          <a:bodyPr/>
          <a:lstStyle>
            <a:lvl1pPr>
              <a:defRPr sz="1600"/>
            </a:lvl1pPr>
          </a:lstStyle>
          <a:p>
            <a:pPr lvl="0"/>
            <a:r>
              <a:rPr lang="sv-SE" dirty="0"/>
              <a:t>Klicka här för att ändra format på bakgrundstexten</a:t>
            </a:r>
          </a:p>
          <a:p>
            <a:pPr lvl="1"/>
            <a:r>
              <a:rPr lang="sv-SE" dirty="0"/>
              <a:t>Nivå två</a:t>
            </a:r>
          </a:p>
          <a:p>
            <a:pPr lvl="2"/>
            <a:r>
              <a:rPr lang="sv-SE" dirty="0"/>
              <a:t>Nivå tre</a:t>
            </a:r>
          </a:p>
        </p:txBody>
      </p:sp>
      <p:sp>
        <p:nvSpPr>
          <p:cNvPr id="5" name="Platshållare för datum 4"/>
          <p:cNvSpPr>
            <a:spLocks noGrp="1"/>
          </p:cNvSpPr>
          <p:nvPr>
            <p:ph type="dt" sz="half" idx="10"/>
          </p:nvPr>
        </p:nvSpPr>
        <p:spPr/>
        <p:txBody>
          <a:bodyPr/>
          <a:lstStyle/>
          <a:p>
            <a:fld id="{4B839C57-DEDB-4AC4-97A1-D9DD067F9E85}" type="datetime1">
              <a:rPr lang="sv-SE" smtClean="0"/>
              <a:t>2024-09-30</a:t>
            </a:fld>
            <a:endParaRPr lang="sv-SE" dirty="0"/>
          </a:p>
        </p:txBody>
      </p:sp>
      <p:sp>
        <p:nvSpPr>
          <p:cNvPr id="6" name="Platshållare för sidfot 5"/>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583548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959728" y="720791"/>
            <a:ext cx="7224544" cy="697140"/>
          </a:xfrm>
        </p:spPr>
        <p:txBody>
          <a:bodyPr>
            <a:normAutofit/>
          </a:bodyPr>
          <a:lstStyle>
            <a:lvl1pPr>
              <a:defRPr sz="2800" b="1"/>
            </a:lvl1pPr>
          </a:lstStyle>
          <a:p>
            <a:r>
              <a:rPr lang="sv-SE" dirty="0"/>
              <a:t>Klicka här för att ändra format</a:t>
            </a:r>
          </a:p>
        </p:txBody>
      </p:sp>
      <p:sp>
        <p:nvSpPr>
          <p:cNvPr id="3" name="Platshållare för innehåll 2"/>
          <p:cNvSpPr>
            <a:spLocks noGrp="1"/>
          </p:cNvSpPr>
          <p:nvPr>
            <p:ph sz="half" idx="1"/>
          </p:nvPr>
        </p:nvSpPr>
        <p:spPr>
          <a:xfrm>
            <a:off x="959727" y="1554853"/>
            <a:ext cx="3507321" cy="2878609"/>
          </a:xfrm>
        </p:spPr>
        <p:txBody>
          <a:bodyPr/>
          <a:lstStyle>
            <a:lvl1pPr>
              <a:defRPr sz="1600"/>
            </a:lvl1pPr>
            <a:lvl2pPr>
              <a:defRPr sz="1400"/>
            </a:lvl2pPr>
            <a:lvl3pPr>
              <a:defRPr sz="12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innehåll 3"/>
          <p:cNvSpPr>
            <a:spLocks noGrp="1"/>
          </p:cNvSpPr>
          <p:nvPr>
            <p:ph sz="half" idx="2"/>
          </p:nvPr>
        </p:nvSpPr>
        <p:spPr>
          <a:xfrm>
            <a:off x="4663155" y="1554853"/>
            <a:ext cx="3521117" cy="2878609"/>
          </a:xfrm>
        </p:spPr>
        <p:txBody>
          <a:bodyPr/>
          <a:lstStyle>
            <a:lvl1pPr>
              <a:defRPr sz="1600"/>
            </a:lvl1pPr>
            <a:lvl2pPr>
              <a:defRPr sz="1400"/>
            </a:lvl2pPr>
            <a:lvl3pPr>
              <a:defRPr sz="1200"/>
            </a:lvl3pPr>
            <a:lvl4pPr>
              <a:defRPr sz="1400"/>
            </a:lvl4pPr>
            <a:lvl5pPr>
              <a:defRPr sz="1400"/>
            </a:lvl5pPr>
            <a:lvl6pPr>
              <a:defRPr sz="1800"/>
            </a:lvl6pPr>
            <a:lvl7pPr>
              <a:defRPr sz="1800"/>
            </a:lvl7pPr>
            <a:lvl8pPr>
              <a:defRPr sz="1800"/>
            </a:lvl8pPr>
            <a:lvl9pPr>
              <a:defRPr sz="1800"/>
            </a:lvl9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datum 5"/>
          <p:cNvSpPr>
            <a:spLocks noGrp="1"/>
          </p:cNvSpPr>
          <p:nvPr>
            <p:ph type="dt" sz="half" idx="10"/>
          </p:nvPr>
        </p:nvSpPr>
        <p:spPr/>
        <p:txBody>
          <a:bodyPr/>
          <a:lstStyle/>
          <a:p>
            <a:fld id="{5C7783F8-EBF2-40A3-AE3A-EF49E9FE9AE9}" type="datetime1">
              <a:rPr lang="sv-SE" smtClean="0"/>
              <a:t>2024-09-30</a:t>
            </a:fld>
            <a:endParaRPr lang="sv-SE" dirty="0"/>
          </a:p>
        </p:txBody>
      </p:sp>
      <p:sp>
        <p:nvSpPr>
          <p:cNvPr id="7" name="Platshållare för sidfot 6"/>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2004484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4" name="Platshållare för datum 3"/>
          <p:cNvSpPr>
            <a:spLocks noGrp="1"/>
          </p:cNvSpPr>
          <p:nvPr>
            <p:ph type="dt" sz="half" idx="10"/>
          </p:nvPr>
        </p:nvSpPr>
        <p:spPr/>
        <p:txBody>
          <a:bodyPr/>
          <a:lstStyle/>
          <a:p>
            <a:fld id="{22FD1562-FDEC-47D8-BD23-31A798247CC0}" type="datetime1">
              <a:rPr lang="sv-SE" smtClean="0"/>
              <a:t>2024-09-30</a:t>
            </a:fld>
            <a:endParaRPr lang="sv-SE" dirty="0"/>
          </a:p>
        </p:txBody>
      </p:sp>
      <p:sp>
        <p:nvSpPr>
          <p:cNvPr id="5" name="Platshållare för sidfot 4"/>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3478024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A3EAC0D1-3EAA-43AD-A4FC-F97E3C7351DC}"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3197323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fld id="{A837FD3B-4631-46C1-AF19-4306870EB036}" type="datetime1">
              <a:rPr lang="sv-SE" smtClean="0"/>
              <a:t>2024-09-30</a:t>
            </a:fld>
            <a:endParaRPr lang="sv-SE" dirty="0"/>
          </a:p>
        </p:txBody>
      </p:sp>
      <p:sp>
        <p:nvSpPr>
          <p:cNvPr id="5" name="Platshållare för sidfot 4"/>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36269819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3600450"/>
            <a:ext cx="5486400" cy="425054"/>
          </a:xfrm>
        </p:spPr>
        <p:txBody>
          <a:bodyPr anchor="b">
            <a:noAutofit/>
          </a:bodyPr>
          <a:lstStyle>
            <a:lvl1pPr algn="l">
              <a:defRPr sz="2800" b="1"/>
            </a:lvl1pPr>
          </a:lstStyle>
          <a:p>
            <a:r>
              <a:rPr lang="sv-SE" dirty="0"/>
              <a:t>Klicka här för att ändra format</a:t>
            </a:r>
          </a:p>
        </p:txBody>
      </p:sp>
      <p:sp>
        <p:nvSpPr>
          <p:cNvPr id="3" name="Platshållare för bild 2"/>
          <p:cNvSpPr>
            <a:spLocks noGrp="1"/>
          </p:cNvSpPr>
          <p:nvPr>
            <p:ph type="pic" idx="1"/>
          </p:nvPr>
        </p:nvSpPr>
        <p:spPr>
          <a:xfrm>
            <a:off x="1792288" y="459581"/>
            <a:ext cx="5486400" cy="3086100"/>
          </a:xfrm>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p:cNvSpPr>
            <a:spLocks noGrp="1"/>
          </p:cNvSpPr>
          <p:nvPr>
            <p:ph type="body" sz="half" idx="2"/>
          </p:nvPr>
        </p:nvSpPr>
        <p:spPr>
          <a:xfrm>
            <a:off x="1792288" y="4025503"/>
            <a:ext cx="5486400" cy="603647"/>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dirty="0"/>
              <a:t>Klicka här för att ändra format på bakgrundstexten</a:t>
            </a:r>
          </a:p>
        </p:txBody>
      </p:sp>
      <p:sp>
        <p:nvSpPr>
          <p:cNvPr id="6" name="Platshållare för datum 5"/>
          <p:cNvSpPr>
            <a:spLocks noGrp="1"/>
          </p:cNvSpPr>
          <p:nvPr>
            <p:ph type="dt" sz="half" idx="10"/>
          </p:nvPr>
        </p:nvSpPr>
        <p:spPr/>
        <p:txBody>
          <a:bodyPr/>
          <a:lstStyle/>
          <a:p>
            <a:fld id="{836EE816-7265-4743-9FF5-F82606D76312}" type="datetime1">
              <a:rPr lang="sv-SE" smtClean="0"/>
              <a:t>2024-09-30</a:t>
            </a:fld>
            <a:endParaRPr lang="sv-SE" dirty="0"/>
          </a:p>
        </p:txBody>
      </p:sp>
      <p:sp>
        <p:nvSpPr>
          <p:cNvPr id="7" name="Platshållare för sidfot 6"/>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36366526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01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788988" y="404720"/>
            <a:ext cx="5486400" cy="425054"/>
          </a:xfrm>
        </p:spPr>
        <p:txBody>
          <a:bodyPr anchor="b">
            <a:normAutofit/>
          </a:bodyPr>
          <a:lstStyle>
            <a:lvl1pPr algn="l">
              <a:defRPr sz="2100" b="1"/>
            </a:lvl1pPr>
          </a:lstStyle>
          <a:p>
            <a:r>
              <a:rPr lang="sv-SE" dirty="0"/>
              <a:t>Klicka här för att ändra format</a:t>
            </a:r>
          </a:p>
        </p:txBody>
      </p:sp>
      <p:sp>
        <p:nvSpPr>
          <p:cNvPr id="3" name="Platshållare för bild 2"/>
          <p:cNvSpPr>
            <a:spLocks noGrp="1"/>
          </p:cNvSpPr>
          <p:nvPr>
            <p:ph type="pic" idx="1"/>
          </p:nvPr>
        </p:nvSpPr>
        <p:spPr>
          <a:xfrm>
            <a:off x="4533594" y="1009650"/>
            <a:ext cx="3745219" cy="2585364"/>
          </a:xfrm>
        </p:spPr>
        <p:txBody>
          <a:bodyPr>
            <a:normAutofit/>
          </a:bodyPr>
          <a:lstStyle>
            <a:lvl1pPr marL="0" indent="0">
              <a:buNone/>
              <a:defRPr sz="9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v-SE" dirty="0"/>
          </a:p>
        </p:txBody>
      </p:sp>
      <p:sp>
        <p:nvSpPr>
          <p:cNvPr id="4" name="Platshållare för text 3"/>
          <p:cNvSpPr>
            <a:spLocks noGrp="1"/>
          </p:cNvSpPr>
          <p:nvPr>
            <p:ph type="body" sz="half" idx="2"/>
          </p:nvPr>
        </p:nvSpPr>
        <p:spPr>
          <a:xfrm>
            <a:off x="788989" y="927073"/>
            <a:ext cx="3498809" cy="1418394"/>
          </a:xfrm>
        </p:spPr>
        <p:txBody>
          <a:bodyPr>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dirty="0"/>
              <a:t>Klicka här för att ändra format på bakgrundstexten</a:t>
            </a:r>
          </a:p>
        </p:txBody>
      </p:sp>
      <p:sp>
        <p:nvSpPr>
          <p:cNvPr id="5" name="Platshållare för datum 4"/>
          <p:cNvSpPr>
            <a:spLocks noGrp="1"/>
          </p:cNvSpPr>
          <p:nvPr>
            <p:ph type="dt" sz="half" idx="10"/>
          </p:nvPr>
        </p:nvSpPr>
        <p:spPr/>
        <p:txBody>
          <a:bodyPr/>
          <a:lstStyle/>
          <a:p>
            <a:fld id="{EE14742B-8282-534C-9D77-0284F74CC9DC}" type="datetime1">
              <a:rPr lang="sv-SE" smtClean="0"/>
              <a:t>2024-09-30</a:t>
            </a:fld>
            <a:endParaRPr lang="sv-SE" dirty="0"/>
          </a:p>
        </p:txBody>
      </p:sp>
      <p:sp>
        <p:nvSpPr>
          <p:cNvPr id="7" name="Platshållare för sidfot 6"/>
          <p:cNvSpPr>
            <a:spLocks noGrp="1"/>
          </p:cNvSpPr>
          <p:nvPr>
            <p:ph type="ftr" sz="quarter" idx="11"/>
          </p:nvPr>
        </p:nvSpPr>
        <p:spPr/>
        <p:txBody>
          <a:bodyPr/>
          <a:lstStyle/>
          <a:p>
            <a:r>
              <a:rPr lang="sv-SE"/>
              <a:t>Namn | Sammanhang</a:t>
            </a:r>
            <a:endParaRPr lang="sv-SE" dirty="0"/>
          </a:p>
        </p:txBody>
      </p:sp>
    </p:spTree>
    <p:extLst>
      <p:ext uri="{BB962C8B-B14F-4D97-AF65-F5344CB8AC3E}">
        <p14:creationId xmlns:p14="http://schemas.microsoft.com/office/powerpoint/2010/main" val="461503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77889" y="425051"/>
            <a:ext cx="7400925" cy="508806"/>
          </a:xfrm>
        </p:spPr>
        <p:txBody>
          <a:bodyPr>
            <a:normAutofit/>
          </a:bodyPr>
          <a:lstStyle>
            <a:lvl1pPr algn="l">
              <a:defRPr sz="2100"/>
            </a:lvl1pPr>
          </a:lstStyle>
          <a:p>
            <a:r>
              <a:rPr lang="sv-SE" dirty="0"/>
              <a:t>Klicka här för att ändra format</a:t>
            </a:r>
          </a:p>
        </p:txBody>
      </p:sp>
      <p:sp>
        <p:nvSpPr>
          <p:cNvPr id="3" name="Platshållare för innehåll 2"/>
          <p:cNvSpPr>
            <a:spLocks noGrp="1"/>
          </p:cNvSpPr>
          <p:nvPr>
            <p:ph idx="1"/>
          </p:nvPr>
        </p:nvSpPr>
        <p:spPr>
          <a:xfrm>
            <a:off x="877889" y="933859"/>
            <a:ext cx="7400925" cy="3394472"/>
          </a:xfrm>
        </p:spPr>
        <p:txBody>
          <a:bodyPr>
            <a:normAutofit/>
          </a:bodyPr>
          <a:lstStyle>
            <a:lvl1pPr>
              <a:defRPr sz="1200"/>
            </a:lvl1pPr>
            <a:lvl2pPr>
              <a:defRPr sz="1050"/>
            </a:lvl2pPr>
            <a:lvl3pPr>
              <a:defRPr sz="900"/>
            </a:lvl3pPr>
            <a:lvl4pPr>
              <a:defRPr sz="1050"/>
            </a:lvl4pPr>
            <a:lvl5pPr>
              <a:defRPr sz="1050"/>
            </a:lvl5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datum 3"/>
          <p:cNvSpPr>
            <a:spLocks noGrp="1"/>
          </p:cNvSpPr>
          <p:nvPr>
            <p:ph type="dt" sz="half" idx="10"/>
          </p:nvPr>
        </p:nvSpPr>
        <p:spPr/>
        <p:txBody>
          <a:bodyPr/>
          <a:lstStyle/>
          <a:p>
            <a:fld id="{8ECDDB10-69BC-4742-BADB-CE16046F1654}" type="datetime1">
              <a:rPr lang="sv-SE" smtClean="0"/>
              <a:t>2024-09-30</a:t>
            </a:fld>
            <a:endParaRPr lang="sv-SE" dirty="0"/>
          </a:p>
        </p:txBody>
      </p:sp>
      <p:sp>
        <p:nvSpPr>
          <p:cNvPr id="6" name="Platshållare för sidfot 5"/>
          <p:cNvSpPr>
            <a:spLocks noGrp="1"/>
          </p:cNvSpPr>
          <p:nvPr>
            <p:ph type="ftr" sz="quarter" idx="11"/>
          </p:nvPr>
        </p:nvSpPr>
        <p:spPr/>
        <p:txBody>
          <a:bodyPr/>
          <a:lstStyle/>
          <a:p>
            <a:r>
              <a:rPr lang="sv-SE"/>
              <a:t>Namn | Sammanhang</a:t>
            </a:r>
            <a:endParaRPr lang="sv-SE" dirty="0"/>
          </a:p>
        </p:txBody>
      </p:sp>
    </p:spTree>
    <p:extLst>
      <p:ext uri="{BB962C8B-B14F-4D97-AF65-F5344CB8AC3E}">
        <p14:creationId xmlns:p14="http://schemas.microsoft.com/office/powerpoint/2010/main" val="22770634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877889" y="436424"/>
            <a:ext cx="7400925" cy="496119"/>
          </a:xfrm>
        </p:spPr>
        <p:txBody>
          <a:bodyPr>
            <a:normAutofit/>
          </a:bodyPr>
          <a:lstStyle>
            <a:lvl1pPr>
              <a:defRPr sz="2100"/>
            </a:lvl1pPr>
          </a:lstStyle>
          <a:p>
            <a:r>
              <a:rPr lang="sv-SE" dirty="0"/>
              <a:t>Klicka här för att ändra format</a:t>
            </a:r>
          </a:p>
        </p:txBody>
      </p:sp>
      <p:sp>
        <p:nvSpPr>
          <p:cNvPr id="3" name="Platshållare för innehåll 2"/>
          <p:cNvSpPr>
            <a:spLocks noGrp="1"/>
          </p:cNvSpPr>
          <p:nvPr>
            <p:ph sz="half" idx="1"/>
          </p:nvPr>
        </p:nvSpPr>
        <p:spPr>
          <a:xfrm>
            <a:off x="877888" y="933859"/>
            <a:ext cx="3617912" cy="3014511"/>
          </a:xfrm>
        </p:spPr>
        <p:txBody>
          <a:bodyPr>
            <a:normAutofit/>
          </a:bodyPr>
          <a:lstStyle>
            <a:lvl1pPr>
              <a:defRPr sz="1200"/>
            </a:lvl1pPr>
            <a:lvl2pPr>
              <a:defRPr sz="1050"/>
            </a:lvl2pPr>
            <a:lvl3pPr>
              <a:defRPr sz="900"/>
            </a:lvl3pPr>
            <a:lvl4pPr>
              <a:defRPr sz="1050"/>
            </a:lvl4pPr>
            <a:lvl5pPr>
              <a:defRPr sz="1050"/>
            </a:lvl5pPr>
            <a:lvl6pPr>
              <a:defRPr sz="1350"/>
            </a:lvl6pPr>
            <a:lvl7pPr>
              <a:defRPr sz="1350"/>
            </a:lvl7pPr>
            <a:lvl8pPr>
              <a:defRPr sz="1350"/>
            </a:lvl8pPr>
            <a:lvl9pPr>
              <a:defRPr sz="1350"/>
            </a:lvl9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innehåll 3"/>
          <p:cNvSpPr>
            <a:spLocks noGrp="1"/>
          </p:cNvSpPr>
          <p:nvPr>
            <p:ph sz="half" idx="2"/>
          </p:nvPr>
        </p:nvSpPr>
        <p:spPr>
          <a:xfrm>
            <a:off x="4648201" y="933859"/>
            <a:ext cx="3630613" cy="3014511"/>
          </a:xfrm>
        </p:spPr>
        <p:txBody>
          <a:bodyPr>
            <a:normAutofit/>
          </a:bodyPr>
          <a:lstStyle>
            <a:lvl1pPr>
              <a:defRPr sz="1200"/>
            </a:lvl1pPr>
            <a:lvl2pPr>
              <a:defRPr sz="1050"/>
            </a:lvl2pPr>
            <a:lvl3pPr>
              <a:defRPr sz="900"/>
            </a:lvl3pPr>
            <a:lvl4pPr>
              <a:defRPr sz="1050"/>
            </a:lvl4pPr>
            <a:lvl5pPr>
              <a:defRPr sz="1050"/>
            </a:lvl5pPr>
            <a:lvl6pPr>
              <a:defRPr sz="1350"/>
            </a:lvl6pPr>
            <a:lvl7pPr>
              <a:defRPr sz="1350"/>
            </a:lvl7pPr>
            <a:lvl8pPr>
              <a:defRPr sz="1350"/>
            </a:lvl8pPr>
            <a:lvl9pPr>
              <a:defRPr sz="1350"/>
            </a:lvl9pPr>
          </a:lstStyle>
          <a:p>
            <a:pPr lvl="0"/>
            <a:r>
              <a:rPr lang="sv-SE" dirty="0"/>
              <a:t>Klicka här för att ändra format på bakgrundstexten</a:t>
            </a:r>
          </a:p>
          <a:p>
            <a:pPr lvl="1"/>
            <a:r>
              <a:rPr lang="sv-SE" dirty="0"/>
              <a:t>Nivå två</a:t>
            </a:r>
          </a:p>
          <a:p>
            <a:pPr lvl="2"/>
            <a:r>
              <a:rPr lang="sv-SE" dirty="0"/>
              <a:t>Nivå tre</a:t>
            </a:r>
          </a:p>
        </p:txBody>
      </p:sp>
      <p:sp>
        <p:nvSpPr>
          <p:cNvPr id="5" name="Platshållare för datum 4"/>
          <p:cNvSpPr>
            <a:spLocks noGrp="1"/>
          </p:cNvSpPr>
          <p:nvPr>
            <p:ph type="dt" sz="half" idx="10"/>
          </p:nvPr>
        </p:nvSpPr>
        <p:spPr/>
        <p:txBody>
          <a:bodyPr/>
          <a:lstStyle/>
          <a:p>
            <a:fld id="{FF119320-C2F5-9348-BECC-5C0FFB49D27B}" type="datetime1">
              <a:rPr lang="sv-SE" smtClean="0"/>
              <a:t>2024-09-30</a:t>
            </a:fld>
            <a:endParaRPr lang="sv-SE" dirty="0"/>
          </a:p>
        </p:txBody>
      </p:sp>
      <p:sp>
        <p:nvSpPr>
          <p:cNvPr id="7" name="Platshållare för sidfot 6"/>
          <p:cNvSpPr>
            <a:spLocks noGrp="1"/>
          </p:cNvSpPr>
          <p:nvPr>
            <p:ph type="ftr" sz="quarter" idx="11"/>
          </p:nvPr>
        </p:nvSpPr>
        <p:spPr/>
        <p:txBody>
          <a:bodyPr/>
          <a:lstStyle/>
          <a:p>
            <a:r>
              <a:rPr lang="sv-SE"/>
              <a:t>Namn | Sammanhang</a:t>
            </a:r>
            <a:endParaRPr lang="sv-SE" dirty="0"/>
          </a:p>
        </p:txBody>
      </p:sp>
    </p:spTree>
    <p:extLst>
      <p:ext uri="{BB962C8B-B14F-4D97-AF65-F5344CB8AC3E}">
        <p14:creationId xmlns:p14="http://schemas.microsoft.com/office/powerpoint/2010/main" val="2927472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457200" y="221342"/>
            <a:ext cx="8229600" cy="857250"/>
          </a:xfrm>
        </p:spPr>
        <p:txBody>
          <a:bodyPr/>
          <a:lstStyle/>
          <a:p>
            <a:r>
              <a:rPr lang="sv-SE" dirty="0"/>
              <a:t>Klicka här för att ändra format</a:t>
            </a:r>
          </a:p>
        </p:txBody>
      </p:sp>
      <p:sp>
        <p:nvSpPr>
          <p:cNvPr id="3" name="Platshållare för datum 2"/>
          <p:cNvSpPr>
            <a:spLocks noGrp="1"/>
          </p:cNvSpPr>
          <p:nvPr>
            <p:ph type="dt" sz="half" idx="10"/>
          </p:nvPr>
        </p:nvSpPr>
        <p:spPr/>
        <p:txBody>
          <a:bodyPr/>
          <a:lstStyle/>
          <a:p>
            <a:fld id="{03DCF3EB-2DD4-AE41-BBA3-749FD817FCE3}" type="datetime1">
              <a:rPr lang="sv-SE" smtClean="0"/>
              <a:t>2024-09-30</a:t>
            </a:fld>
            <a:endParaRPr lang="sv-SE" dirty="0"/>
          </a:p>
        </p:txBody>
      </p:sp>
      <p:sp>
        <p:nvSpPr>
          <p:cNvPr id="5" name="Platshållare för sidfot 4"/>
          <p:cNvSpPr>
            <a:spLocks noGrp="1"/>
          </p:cNvSpPr>
          <p:nvPr>
            <p:ph type="ftr" sz="quarter" idx="11"/>
          </p:nvPr>
        </p:nvSpPr>
        <p:spPr/>
        <p:txBody>
          <a:bodyPr/>
          <a:lstStyle/>
          <a:p>
            <a:r>
              <a:rPr lang="sv-SE"/>
              <a:t>Namn | Sammanhang</a:t>
            </a:r>
            <a:endParaRPr lang="sv-SE" dirty="0"/>
          </a:p>
        </p:txBody>
      </p:sp>
    </p:spTree>
    <p:extLst>
      <p:ext uri="{BB962C8B-B14F-4D97-AF65-F5344CB8AC3E}">
        <p14:creationId xmlns:p14="http://schemas.microsoft.com/office/powerpoint/2010/main" val="289336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08B6B0F9-F891-4F45-9F75-0CFBF79053B8}"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a:t>Namn | Sammanhang</a:t>
            </a:r>
            <a:endParaRPr lang="sv-SE" dirty="0"/>
          </a:p>
        </p:txBody>
      </p:sp>
    </p:spTree>
    <p:extLst>
      <p:ext uri="{BB962C8B-B14F-4D97-AF65-F5344CB8AC3E}">
        <p14:creationId xmlns:p14="http://schemas.microsoft.com/office/powerpoint/2010/main" val="2033580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BE063EB-D962-4E92-8F33-77A4B996D314}"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3475075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90801" y="351204"/>
            <a:ext cx="5293270" cy="819525"/>
          </a:xfrm>
        </p:spPr>
        <p:txBody>
          <a:bodyPr/>
          <a:lstStyle>
            <a:lvl1pPr algn="l">
              <a:defRPr/>
            </a:lvl1pPr>
          </a:lstStyle>
          <a:p>
            <a:r>
              <a:rPr lang="sv-SE" dirty="0"/>
              <a:t>Klicka här för att ändra format</a:t>
            </a:r>
          </a:p>
        </p:txBody>
      </p:sp>
      <p:sp>
        <p:nvSpPr>
          <p:cNvPr id="3" name="Underrubrik 2"/>
          <p:cNvSpPr>
            <a:spLocks noGrp="1"/>
          </p:cNvSpPr>
          <p:nvPr>
            <p:ph type="subTitle" idx="1"/>
          </p:nvPr>
        </p:nvSpPr>
        <p:spPr>
          <a:xfrm>
            <a:off x="690801" y="1194276"/>
            <a:ext cx="5293270" cy="1314450"/>
          </a:xfrm>
        </p:spPr>
        <p:txBody>
          <a:bodyPr/>
          <a:lstStyle>
            <a:lvl1pPr marL="0" indent="0" algn="l">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5" name="Platshållare för datum 4"/>
          <p:cNvSpPr>
            <a:spLocks noGrp="1"/>
          </p:cNvSpPr>
          <p:nvPr>
            <p:ph type="dt" sz="half" idx="10"/>
          </p:nvPr>
        </p:nvSpPr>
        <p:spPr/>
        <p:txBody>
          <a:bodyPr/>
          <a:lstStyle/>
          <a:p>
            <a:fld id="{DBB6DBBE-FB63-4710-91FA-B411B5E0A183}" type="datetime1">
              <a:rPr lang="sv-SE" smtClean="0"/>
              <a:t>2024-09-30</a:t>
            </a:fld>
            <a:endParaRPr lang="sv-SE" dirty="0"/>
          </a:p>
        </p:txBody>
      </p:sp>
      <p:sp>
        <p:nvSpPr>
          <p:cNvPr id="6" name="Platshållare för sidfot 5"/>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1932487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Klicka här för att ändra format</a:t>
            </a:r>
          </a:p>
        </p:txBody>
      </p:sp>
      <p:sp>
        <p:nvSpPr>
          <p:cNvPr id="4" name="Platshållare för datum 3"/>
          <p:cNvSpPr>
            <a:spLocks noGrp="1"/>
          </p:cNvSpPr>
          <p:nvPr>
            <p:ph type="dt" sz="half" idx="10"/>
          </p:nvPr>
        </p:nvSpPr>
        <p:spPr/>
        <p:txBody>
          <a:bodyPr/>
          <a:lstStyle/>
          <a:p>
            <a:fld id="{E018422A-B176-4338-9B48-B48599EDBDC8}" type="datetime1">
              <a:rPr lang="sv-SE" smtClean="0"/>
              <a:t>2024-09-30</a:t>
            </a:fld>
            <a:endParaRPr lang="sv-SE" dirty="0"/>
          </a:p>
        </p:txBody>
      </p:sp>
      <p:sp>
        <p:nvSpPr>
          <p:cNvPr id="5" name="Platshållare för sidfot 4"/>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3900431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E1A86D2F-8E2E-457C-8155-70073C12AE2D}"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1279126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955641"/>
            <a:ext cx="3914775" cy="1730308"/>
          </a:xfrm>
        </p:spPr>
        <p:txBody>
          <a:bodyPr/>
          <a:lstStyle>
            <a:lvl1pPr algn="l">
              <a:defRPr>
                <a:solidFill>
                  <a:schemeClr val="tx1"/>
                </a:solidFill>
              </a:defRPr>
            </a:lvl1pPr>
          </a:lstStyle>
          <a:p>
            <a:r>
              <a:rPr lang="sv-SE" dirty="0"/>
              <a:t>Klicka här för att ändra format</a:t>
            </a:r>
          </a:p>
        </p:txBody>
      </p:sp>
      <p:sp>
        <p:nvSpPr>
          <p:cNvPr id="3" name="Platshållare för datum 2"/>
          <p:cNvSpPr>
            <a:spLocks noGrp="1"/>
          </p:cNvSpPr>
          <p:nvPr>
            <p:ph type="dt" sz="half" idx="10"/>
          </p:nvPr>
        </p:nvSpPr>
        <p:spPr/>
        <p:txBody>
          <a:bodyPr/>
          <a:lstStyle/>
          <a:p>
            <a:fld id="{48297E2F-24F4-484A-888C-FFEAFD825EED}" type="datetime1">
              <a:rPr lang="sv-SE" smtClean="0"/>
              <a:t>2024-09-30</a:t>
            </a:fld>
            <a:endParaRPr lang="sv-SE" dirty="0"/>
          </a:p>
        </p:txBody>
      </p:sp>
      <p:sp>
        <p:nvSpPr>
          <p:cNvPr id="5" name="Platshållare för sidfot 4"/>
          <p:cNvSpPr>
            <a:spLocks noGrp="1"/>
          </p:cNvSpPr>
          <p:nvPr>
            <p:ph type="ftr" sz="quarter" idx="11"/>
          </p:nvPr>
        </p:nvSpPr>
        <p:spPr/>
        <p:txBody>
          <a:bodyPr/>
          <a:lstStyle/>
          <a:p>
            <a:r>
              <a:rPr lang="sv-SE" dirty="0"/>
              <a:t>Utbildning Min vårdplan via 1177 Vårdguiden</a:t>
            </a:r>
          </a:p>
        </p:txBody>
      </p:sp>
    </p:spTree>
    <p:extLst>
      <p:ext uri="{BB962C8B-B14F-4D97-AF65-F5344CB8AC3E}">
        <p14:creationId xmlns:p14="http://schemas.microsoft.com/office/powerpoint/2010/main" val="2223787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756625"/>
            <a:ext cx="4464050" cy="604597"/>
          </a:xfrm>
        </p:spPr>
        <p:txBody>
          <a:bodyPr>
            <a:noAutofit/>
          </a:bodyPr>
          <a:lstStyle>
            <a:lvl1pPr algn="l">
              <a:defRPr sz="2800" b="1"/>
            </a:lvl1pPr>
          </a:lstStyle>
          <a:p>
            <a:r>
              <a:rPr lang="sv-SE" dirty="0"/>
              <a:t>Klicka här för att ändra format</a:t>
            </a:r>
          </a:p>
        </p:txBody>
      </p:sp>
      <p:sp>
        <p:nvSpPr>
          <p:cNvPr id="3" name="Underrubrik 2"/>
          <p:cNvSpPr>
            <a:spLocks noGrp="1"/>
          </p:cNvSpPr>
          <p:nvPr>
            <p:ph type="subTitle" idx="1"/>
          </p:nvPr>
        </p:nvSpPr>
        <p:spPr>
          <a:xfrm>
            <a:off x="685800" y="1455736"/>
            <a:ext cx="4464050" cy="1932169"/>
          </a:xfrm>
        </p:spPr>
        <p:txBody>
          <a:bodyPr/>
          <a:lstStyle>
            <a:lvl1pPr marL="0" indent="0" algn="l">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ändra format på underrubrik i bakgrunden</a:t>
            </a:r>
          </a:p>
        </p:txBody>
      </p:sp>
      <p:sp>
        <p:nvSpPr>
          <p:cNvPr id="7" name="Platshållare för bild 2"/>
          <p:cNvSpPr>
            <a:spLocks noGrp="1"/>
          </p:cNvSpPr>
          <p:nvPr>
            <p:ph type="pic" idx="11"/>
          </p:nvPr>
        </p:nvSpPr>
        <p:spPr>
          <a:xfrm>
            <a:off x="5532022" y="1455737"/>
            <a:ext cx="2379859" cy="2999299"/>
          </a:xfrm>
        </p:spPr>
        <p:txBody>
          <a:bodyPr>
            <a:norm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5" name="Platshållare för datum 3"/>
          <p:cNvSpPr>
            <a:spLocks noGrp="1"/>
          </p:cNvSpPr>
          <p:nvPr>
            <p:ph type="dt" sz="half" idx="2"/>
          </p:nvPr>
        </p:nvSpPr>
        <p:spPr>
          <a:xfrm>
            <a:off x="247650" y="4772278"/>
            <a:ext cx="890049"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fld id="{78A0C57E-DF82-4169-B38A-EBF64A46AB63}" type="datetime1">
              <a:rPr lang="sv-SE" smtClean="0"/>
              <a:t>2024-09-30</a:t>
            </a:fld>
            <a:endParaRPr lang="sv-SE" dirty="0"/>
          </a:p>
        </p:txBody>
      </p:sp>
      <p:sp>
        <p:nvSpPr>
          <p:cNvPr id="6" name="Platshållare för sidfot 7"/>
          <p:cNvSpPr>
            <a:spLocks noGrp="1"/>
          </p:cNvSpPr>
          <p:nvPr>
            <p:ph type="ftr" sz="quarter" idx="3"/>
          </p:nvPr>
        </p:nvSpPr>
        <p:spPr>
          <a:xfrm>
            <a:off x="1288277" y="4772278"/>
            <a:ext cx="3086100"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3300443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1914196" y="770153"/>
            <a:ext cx="5339461" cy="577022"/>
          </a:xfrm>
        </p:spPr>
        <p:txBody>
          <a:bodyPr>
            <a:noAutofit/>
          </a:bodyPr>
          <a:lstStyle>
            <a:lvl1pPr algn="l">
              <a:defRPr sz="2800" b="1"/>
            </a:lvl1pPr>
          </a:lstStyle>
          <a:p>
            <a:r>
              <a:rPr lang="sv-SE" dirty="0"/>
              <a:t>Klicka här för att ändra format</a:t>
            </a:r>
          </a:p>
        </p:txBody>
      </p:sp>
      <p:sp>
        <p:nvSpPr>
          <p:cNvPr id="3" name="Platshållare för innehåll 2"/>
          <p:cNvSpPr>
            <a:spLocks noGrp="1"/>
          </p:cNvSpPr>
          <p:nvPr>
            <p:ph idx="1"/>
          </p:nvPr>
        </p:nvSpPr>
        <p:spPr>
          <a:xfrm>
            <a:off x="1914197" y="1352514"/>
            <a:ext cx="5339460" cy="2329436"/>
          </a:xfrm>
        </p:spPr>
        <p:txBody>
          <a:bodyPr/>
          <a:lstStyle>
            <a:lvl1pPr>
              <a:defRPr sz="1600"/>
            </a:lvl1pPr>
            <a:lvl2pPr>
              <a:defRPr sz="1400"/>
            </a:lvl2pPr>
            <a:lvl3pPr>
              <a:defRPr sz="1200"/>
            </a:lvl3pPr>
          </a:lstStyle>
          <a:p>
            <a:pPr lvl="0"/>
            <a:r>
              <a:rPr lang="sv-SE" dirty="0"/>
              <a:t>Klicka här för att ändra format på bakgrundstexten</a:t>
            </a:r>
          </a:p>
          <a:p>
            <a:pPr lvl="1"/>
            <a:r>
              <a:rPr lang="sv-SE" dirty="0"/>
              <a:t>Nivå två</a:t>
            </a:r>
          </a:p>
          <a:p>
            <a:pPr lvl="2"/>
            <a:r>
              <a:rPr lang="sv-SE" dirty="0"/>
              <a:t>Nivå tre</a:t>
            </a:r>
          </a:p>
        </p:txBody>
      </p:sp>
      <p:sp>
        <p:nvSpPr>
          <p:cNvPr id="4" name="Platshållare för datum 3"/>
          <p:cNvSpPr>
            <a:spLocks noGrp="1"/>
          </p:cNvSpPr>
          <p:nvPr>
            <p:ph type="dt" sz="half" idx="2"/>
          </p:nvPr>
        </p:nvSpPr>
        <p:spPr>
          <a:xfrm>
            <a:off x="244764" y="4772278"/>
            <a:ext cx="890049"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fld id="{3AD8CB41-110F-4F6C-BE4B-EDEB94C67ADA}" type="datetime1">
              <a:rPr lang="sv-SE" smtClean="0"/>
              <a:t>2024-09-30</a:t>
            </a:fld>
            <a:endParaRPr lang="sv-SE" dirty="0"/>
          </a:p>
        </p:txBody>
      </p:sp>
      <p:sp>
        <p:nvSpPr>
          <p:cNvPr id="5" name="Platshållare för sidfot 7"/>
          <p:cNvSpPr>
            <a:spLocks noGrp="1"/>
          </p:cNvSpPr>
          <p:nvPr>
            <p:ph type="ftr" sz="quarter" idx="3"/>
          </p:nvPr>
        </p:nvSpPr>
        <p:spPr>
          <a:xfrm>
            <a:off x="1285391" y="4772278"/>
            <a:ext cx="3086100"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6778234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7.xml"/><Relationship Id="rId7" Type="http://schemas.openxmlformats.org/officeDocument/2006/relationships/theme" Target="../theme/theme5.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2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7.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200151"/>
            <a:ext cx="8229600" cy="2947256"/>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datum 3"/>
          <p:cNvSpPr>
            <a:spLocks noGrp="1"/>
          </p:cNvSpPr>
          <p:nvPr>
            <p:ph type="dt" sz="half" idx="2"/>
          </p:nvPr>
        </p:nvSpPr>
        <p:spPr>
          <a:xfrm>
            <a:off x="247650" y="4488037"/>
            <a:ext cx="890049"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fld id="{0F08DF6C-5EE2-439C-A1FD-D5C4EA9AE4D3}" type="datetime1">
              <a:rPr lang="sv-SE" smtClean="0"/>
              <a:t>2024-09-30</a:t>
            </a:fld>
            <a:endParaRPr lang="sv-SE" dirty="0"/>
          </a:p>
        </p:txBody>
      </p:sp>
      <p:sp>
        <p:nvSpPr>
          <p:cNvPr id="16" name="Platshållare för sidfot 7"/>
          <p:cNvSpPr>
            <a:spLocks noGrp="1"/>
          </p:cNvSpPr>
          <p:nvPr>
            <p:ph type="ftr" sz="quarter" idx="3"/>
          </p:nvPr>
        </p:nvSpPr>
        <p:spPr>
          <a:xfrm>
            <a:off x="1288277" y="4488037"/>
            <a:ext cx="3086100"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3932081601"/>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Lst>
  <p:hf sldNum="0" hdr="0"/>
  <p:txStyles>
    <p:titleStyle>
      <a:lvl1pPr algn="l" defTabSz="457200" rtl="0" eaLnBrk="1" latinLnBrk="0" hangingPunct="1">
        <a:spcBef>
          <a:spcPct val="0"/>
        </a:spcBef>
        <a:buNone/>
        <a:defRPr sz="2800" b="1" kern="1200">
          <a:solidFill>
            <a:schemeClr val="bg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rgbClr val="FFFFFF"/>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rgbClr val="FFFFFF"/>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rgbClr val="FFFFFF"/>
          </a:solidFill>
          <a:latin typeface="Arial"/>
          <a:ea typeface="+mn-ea"/>
          <a:cs typeface="Arial"/>
        </a:defRPr>
      </a:lvl3pPr>
      <a:lvl4pPr marL="1600200" indent="-228600" algn="l" defTabSz="457200" rtl="0" eaLnBrk="1" latinLnBrk="0" hangingPunct="1">
        <a:spcBef>
          <a:spcPct val="20000"/>
        </a:spcBef>
        <a:buFont typeface="Arial"/>
        <a:buChar char="–"/>
        <a:defRPr sz="1200" kern="1200">
          <a:solidFill>
            <a:srgbClr val="FFFFFF"/>
          </a:solidFill>
          <a:latin typeface="Arial"/>
          <a:ea typeface="+mn-ea"/>
          <a:cs typeface="Arial"/>
        </a:defRPr>
      </a:lvl4pPr>
      <a:lvl5pPr marL="2057400" indent="-228600" algn="l" defTabSz="457200" rtl="0" eaLnBrk="1" latinLnBrk="0" hangingPunct="1">
        <a:spcBef>
          <a:spcPct val="20000"/>
        </a:spcBef>
        <a:buFont typeface="Arial"/>
        <a:buChar char="»"/>
        <a:defRPr sz="1200" kern="1200">
          <a:solidFill>
            <a:srgbClr val="FFFFF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Bildobjekt 5"/>
          <p:cNvPicPr>
            <a:picLocks noChangeAspect="1"/>
          </p:cNvPicPr>
          <p:nvPr userDrawn="1"/>
        </p:nvPicPr>
        <p:blipFill rotWithShape="1">
          <a:blip r:embed="rId5">
            <a:extLst>
              <a:ext uri="{28A0092B-C50C-407E-A947-70E740481C1C}">
                <a14:useLocalDpi xmlns:a14="http://schemas.microsoft.com/office/drawing/2010/main" val="0"/>
              </a:ext>
            </a:extLst>
          </a:blip>
          <a:srcRect t="3672" b="16102"/>
          <a:stretch/>
        </p:blipFill>
        <p:spPr>
          <a:xfrm>
            <a:off x="-40576" y="-1"/>
            <a:ext cx="9184575" cy="5143501"/>
          </a:xfrm>
          <a:prstGeom prst="rect">
            <a:avLst/>
          </a:prstGeom>
        </p:spPr>
      </p:pic>
      <p:pic>
        <p:nvPicPr>
          <p:cNvPr id="5" name="Bildobjekt 4" descr="RCC_PPT_wide_bild.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576" y="4067627"/>
            <a:ext cx="9184576" cy="1078992"/>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200151"/>
            <a:ext cx="8229600" cy="2947256"/>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datum 3"/>
          <p:cNvSpPr>
            <a:spLocks noGrp="1"/>
          </p:cNvSpPr>
          <p:nvPr>
            <p:ph type="dt" sz="half" idx="2"/>
          </p:nvPr>
        </p:nvSpPr>
        <p:spPr>
          <a:xfrm>
            <a:off x="247650" y="4488037"/>
            <a:ext cx="890049"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fld id="{E21CD669-EE3F-420C-9F1B-E432C44DFBFD}" type="datetime1">
              <a:rPr lang="sv-SE" smtClean="0"/>
              <a:t>2024-09-30</a:t>
            </a:fld>
            <a:endParaRPr lang="sv-SE" dirty="0"/>
          </a:p>
        </p:txBody>
      </p:sp>
      <p:sp>
        <p:nvSpPr>
          <p:cNvPr id="8" name="Platshållare för sidfot 7"/>
          <p:cNvSpPr>
            <a:spLocks noGrp="1"/>
          </p:cNvSpPr>
          <p:nvPr>
            <p:ph type="ftr" sz="quarter" idx="3"/>
          </p:nvPr>
        </p:nvSpPr>
        <p:spPr>
          <a:xfrm>
            <a:off x="1288277" y="4488037"/>
            <a:ext cx="3086100"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3168360514"/>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72" r:id="rId3"/>
  </p:sldLayoutIdLst>
  <p:hf sldNum="0" hdr="0"/>
  <p:txStyles>
    <p:titleStyle>
      <a:lvl1pPr algn="l" defTabSz="457200" rtl="0" eaLnBrk="1" latinLnBrk="0" hangingPunct="1">
        <a:spcBef>
          <a:spcPct val="0"/>
        </a:spcBef>
        <a:buNone/>
        <a:defRPr sz="28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rgbClr val="000000"/>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rgbClr val="000000"/>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rgbClr val="000000"/>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rgbClr val="000000"/>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200151"/>
            <a:ext cx="8229600" cy="2947256"/>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datum 3"/>
          <p:cNvSpPr>
            <a:spLocks noGrp="1"/>
          </p:cNvSpPr>
          <p:nvPr>
            <p:ph type="dt" sz="half" idx="2"/>
          </p:nvPr>
        </p:nvSpPr>
        <p:spPr>
          <a:xfrm>
            <a:off x="247650" y="4488037"/>
            <a:ext cx="890049"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fld id="{DA244FAF-A6C8-429D-B29C-BACD49F0138E}" type="datetime1">
              <a:rPr lang="sv-SE" smtClean="0"/>
              <a:t>2024-09-30</a:t>
            </a:fld>
            <a:endParaRPr lang="sv-SE" dirty="0"/>
          </a:p>
        </p:txBody>
      </p:sp>
      <p:sp>
        <p:nvSpPr>
          <p:cNvPr id="8" name="Platshållare för sidfot 7"/>
          <p:cNvSpPr>
            <a:spLocks noGrp="1"/>
          </p:cNvSpPr>
          <p:nvPr>
            <p:ph type="ftr" sz="quarter" idx="3"/>
          </p:nvPr>
        </p:nvSpPr>
        <p:spPr>
          <a:xfrm>
            <a:off x="1288277" y="4488037"/>
            <a:ext cx="3086100" cy="365125"/>
          </a:xfrm>
          <a:prstGeom prst="rect">
            <a:avLst/>
          </a:prstGeom>
        </p:spPr>
        <p:txBody>
          <a:bodyPr vert="horz" lIns="91440" tIns="45720" rIns="91440" bIns="45720" rtlCol="0" anchor="ctr"/>
          <a:lstStyle>
            <a:lvl1pPr algn="l">
              <a:defRPr sz="900">
                <a:solidFill>
                  <a:schemeClr val="tx1">
                    <a:tint val="75000"/>
                  </a:schemeClr>
                </a:solidFill>
                <a:latin typeface="Arial" charset="0"/>
                <a:ea typeface="Arial" charset="0"/>
                <a:cs typeface="Arial" charset="0"/>
              </a:defRPr>
            </a:lvl1pPr>
          </a:lstStyle>
          <a:p>
            <a:r>
              <a:rPr lang="sv-SE" dirty="0"/>
              <a:t>Utbildning Min vårdplan via 1177 Vårdguiden</a:t>
            </a:r>
          </a:p>
        </p:txBody>
      </p:sp>
      <p:pic>
        <p:nvPicPr>
          <p:cNvPr id="11" name="Bildobjekt 10"/>
          <p:cNvPicPr>
            <a:picLocks noChangeAspect="1"/>
          </p:cNvPicPr>
          <p:nvPr userDrawn="1"/>
        </p:nvPicPr>
        <p:blipFill rotWithShape="1">
          <a:blip r:embed="rId3">
            <a:extLst>
              <a:ext uri="{28A0092B-C50C-407E-A947-70E740481C1C}">
                <a14:useLocalDpi xmlns:a14="http://schemas.microsoft.com/office/drawing/2010/main" val="0"/>
              </a:ext>
            </a:extLst>
          </a:blip>
          <a:srcRect l="64056" r="-1"/>
          <a:stretch/>
        </p:blipFill>
        <p:spPr>
          <a:xfrm>
            <a:off x="5857200" y="0"/>
            <a:ext cx="3286800" cy="5145024"/>
          </a:xfrm>
          <a:prstGeom prst="rect">
            <a:avLst/>
          </a:prstGeom>
        </p:spPr>
      </p:pic>
    </p:spTree>
    <p:extLst>
      <p:ext uri="{BB962C8B-B14F-4D97-AF65-F5344CB8AC3E}">
        <p14:creationId xmlns:p14="http://schemas.microsoft.com/office/powerpoint/2010/main" val="2657211868"/>
      </p:ext>
    </p:extLst>
  </p:cSld>
  <p:clrMap bg1="lt1" tx1="dk1" bg2="lt2" tx2="dk2" accent1="accent1" accent2="accent2" accent3="accent3" accent4="accent4" accent5="accent5" accent6="accent6" hlink="hlink" folHlink="folHlink"/>
  <p:sldLayoutIdLst>
    <p:sldLayoutId id="2147483704" r:id="rId1"/>
  </p:sldLayoutIdLst>
  <p:hf sldNum="0" hdr="0"/>
  <p:txStyles>
    <p:titleStyle>
      <a:lvl1pPr algn="l" defTabSz="457200" rtl="0" eaLnBrk="1" latinLnBrk="0" hangingPunct="1">
        <a:spcBef>
          <a:spcPct val="0"/>
        </a:spcBef>
        <a:buNone/>
        <a:defRPr sz="2800" b="1" kern="1200">
          <a:solidFill>
            <a:srgbClr val="000000"/>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rgbClr val="000000"/>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rgbClr val="000000"/>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rgbClr val="000000"/>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rgbClr val="000000"/>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Bildobjekt 3"/>
          <p:cNvPicPr>
            <a:picLocks noChangeAspect="1"/>
          </p:cNvPicPr>
          <p:nvPr userDrawn="1"/>
        </p:nvPicPr>
        <p:blipFill rotWithShape="1">
          <a:blip r:embed="rId9">
            <a:extLst>
              <a:ext uri="{28A0092B-C50C-407E-A947-70E740481C1C}">
                <a14:useLocalDpi xmlns:a14="http://schemas.microsoft.com/office/drawing/2010/main" val="0"/>
              </a:ext>
            </a:extLst>
          </a:blip>
          <a:srcRect t="92392" b="-92"/>
          <a:stretch/>
        </p:blipFill>
        <p:spPr>
          <a:xfrm>
            <a:off x="0" y="4752000"/>
            <a:ext cx="9141291" cy="396000"/>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datum 3"/>
          <p:cNvSpPr>
            <a:spLocks noGrp="1"/>
          </p:cNvSpPr>
          <p:nvPr>
            <p:ph type="dt" sz="half" idx="2"/>
          </p:nvPr>
        </p:nvSpPr>
        <p:spPr>
          <a:xfrm>
            <a:off x="247650" y="4772278"/>
            <a:ext cx="890049"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fld id="{503120D8-A252-47C6-AA3F-6228446F93FE}" type="datetime1">
              <a:rPr lang="sv-SE" smtClean="0"/>
              <a:t>2024-09-30</a:t>
            </a:fld>
            <a:endParaRPr lang="sv-SE" dirty="0"/>
          </a:p>
        </p:txBody>
      </p:sp>
      <p:sp>
        <p:nvSpPr>
          <p:cNvPr id="8" name="Platshållare för sidfot 7"/>
          <p:cNvSpPr>
            <a:spLocks noGrp="1"/>
          </p:cNvSpPr>
          <p:nvPr>
            <p:ph type="ftr" sz="quarter" idx="3"/>
          </p:nvPr>
        </p:nvSpPr>
        <p:spPr>
          <a:xfrm>
            <a:off x="1288277" y="4772278"/>
            <a:ext cx="3086100" cy="365125"/>
          </a:xfrm>
          <a:prstGeom prst="rect">
            <a:avLst/>
          </a:prstGeom>
        </p:spPr>
        <p:txBody>
          <a:bodyPr vert="horz" lIns="91440" tIns="45720" rIns="91440" bIns="45720" rtlCol="0" anchor="ctr"/>
          <a:lstStyle>
            <a:lvl1pPr algn="l">
              <a:defRPr sz="900">
                <a:solidFill>
                  <a:schemeClr val="bg1"/>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3765103469"/>
      </p:ext>
    </p:extLst>
  </p:cSld>
  <p:clrMap bg1="lt1" tx1="dk1" bg2="lt2" tx2="dk2" accent1="accent1" accent2="accent2" accent3="accent3" accent4="accent4" accent5="accent5" accent6="accent6" hlink="hlink" folHlink="folHlink"/>
  <p:sldLayoutIdLst>
    <p:sldLayoutId id="2147483685" r:id="rId1"/>
    <p:sldLayoutId id="2147483687" r:id="rId2"/>
    <p:sldLayoutId id="2147483688" r:id="rId3"/>
    <p:sldLayoutId id="2147483689" r:id="rId4"/>
    <p:sldLayoutId id="2147483690" r:id="rId5"/>
    <p:sldLayoutId id="2147483691" r:id="rId6"/>
    <p:sldLayoutId id="2147483698" r:id="rId7"/>
  </p:sldLayoutIdLst>
  <p:hf sldNum="0" hdr="0"/>
  <p:txStyles>
    <p:titleStyle>
      <a:lvl1pPr algn="l" defTabSz="457200" rtl="0" eaLnBrk="1" latinLnBrk="0" hangingPunct="1">
        <a:spcBef>
          <a:spcPct val="0"/>
        </a:spcBef>
        <a:buNone/>
        <a:defRPr sz="28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707" y="0"/>
            <a:ext cx="9135877" cy="5143499"/>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datum 1"/>
          <p:cNvSpPr>
            <a:spLocks noGrp="1"/>
          </p:cNvSpPr>
          <p:nvPr>
            <p:ph type="dt" sz="half" idx="2"/>
          </p:nvPr>
        </p:nvSpPr>
        <p:spPr>
          <a:xfrm>
            <a:off x="247650" y="4853601"/>
            <a:ext cx="890049" cy="226714"/>
          </a:xfrm>
          <a:prstGeom prst="rect">
            <a:avLst/>
          </a:prstGeom>
        </p:spPr>
        <p:txBody>
          <a:bodyPr/>
          <a:lstStyle>
            <a:lvl1pPr>
              <a:defRPr sz="900">
                <a:solidFill>
                  <a:schemeClr val="bg1">
                    <a:lumMod val="50000"/>
                  </a:schemeClr>
                </a:solidFill>
                <a:latin typeface="Arial" charset="0"/>
                <a:ea typeface="Arial" charset="0"/>
                <a:cs typeface="Arial" charset="0"/>
              </a:defRPr>
            </a:lvl1pPr>
          </a:lstStyle>
          <a:p>
            <a:fld id="{3C2F6D38-6C55-4E68-82F1-C40894F0AEF8}" type="datetime1">
              <a:rPr lang="sv-SE" smtClean="0"/>
              <a:t>2024-09-30</a:t>
            </a:fld>
            <a:endParaRPr lang="sv-SE" dirty="0"/>
          </a:p>
        </p:txBody>
      </p:sp>
      <p:sp>
        <p:nvSpPr>
          <p:cNvPr id="8" name="Platshållare för sidfot 3"/>
          <p:cNvSpPr>
            <a:spLocks noGrp="1"/>
          </p:cNvSpPr>
          <p:nvPr>
            <p:ph type="ftr" sz="quarter" idx="3"/>
          </p:nvPr>
        </p:nvSpPr>
        <p:spPr>
          <a:xfrm>
            <a:off x="1288277" y="4853601"/>
            <a:ext cx="3086100" cy="226714"/>
          </a:xfrm>
          <a:prstGeom prst="rect">
            <a:avLst/>
          </a:prstGeom>
        </p:spPr>
        <p:txBody>
          <a:bodyPr/>
          <a:lstStyle>
            <a:lvl1pPr>
              <a:defRPr sz="900">
                <a:solidFill>
                  <a:schemeClr val="bg1">
                    <a:lumMod val="50000"/>
                  </a:schemeClr>
                </a:solidFill>
                <a:latin typeface="Arial" charset="0"/>
                <a:ea typeface="Arial" charset="0"/>
                <a:cs typeface="Arial" charset="0"/>
              </a:defRPr>
            </a:lvl1pPr>
          </a:lstStyle>
          <a:p>
            <a:r>
              <a:rPr lang="sv-SE" dirty="0"/>
              <a:t>Utbildning Min vårdplan via 1177 Vårdguiden</a:t>
            </a:r>
          </a:p>
        </p:txBody>
      </p:sp>
    </p:spTree>
    <p:extLst>
      <p:ext uri="{BB962C8B-B14F-4D97-AF65-F5344CB8AC3E}">
        <p14:creationId xmlns:p14="http://schemas.microsoft.com/office/powerpoint/2010/main" val="138820737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7" r:id="rId3"/>
    <p:sldLayoutId id="2147483679" r:id="rId4"/>
    <p:sldLayoutId id="2147483680" r:id="rId5"/>
    <p:sldLayoutId id="2147483682" r:id="rId6"/>
  </p:sldLayoutIdLst>
  <p:hf sldNum="0" hdr="0"/>
  <p:txStyles>
    <p:titleStyle>
      <a:lvl1pPr algn="l" defTabSz="457200" rtl="0" eaLnBrk="1" latinLnBrk="0" hangingPunct="1">
        <a:spcBef>
          <a:spcPct val="0"/>
        </a:spcBef>
        <a:buNone/>
        <a:defRPr sz="28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88" y="2244"/>
            <a:ext cx="9136023" cy="5140535"/>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200151"/>
            <a:ext cx="8229600" cy="2947256"/>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Tree>
    <p:extLst>
      <p:ext uri="{BB962C8B-B14F-4D97-AF65-F5344CB8AC3E}">
        <p14:creationId xmlns:p14="http://schemas.microsoft.com/office/powerpoint/2010/main" val="803622631"/>
      </p:ext>
    </p:extLst>
  </p:cSld>
  <p:clrMap bg1="lt1" tx1="dk1" bg2="lt2" tx2="dk2" accent1="accent1" accent2="accent2" accent3="accent3" accent4="accent4" accent5="accent5" accent6="accent6" hlink="hlink" folHlink="folHlink"/>
  <p:sldLayoutIdLst>
    <p:sldLayoutId id="2147483695" r:id="rId1"/>
  </p:sldLayoutIdLst>
  <p:hf sldNum="0" hdr="0"/>
  <p:txStyles>
    <p:titleStyle>
      <a:lvl1pPr algn="l" defTabSz="457200" rtl="0" eaLnBrk="1" latinLnBrk="0" hangingPunct="1">
        <a:spcBef>
          <a:spcPct val="0"/>
        </a:spcBef>
        <a:buNone/>
        <a:defRPr sz="2800" b="1" kern="1200">
          <a:solidFill>
            <a:schemeClr val="bg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rgbClr val="FFFFFF"/>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rgbClr val="FFFFFF"/>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rgbClr val="FFFFFF"/>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rgbClr val="FFFFFF"/>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rgbClr val="FFFFF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9168000" cy="5157000"/>
          </a:xfrm>
          <a:prstGeom prst="rect">
            <a:avLst/>
          </a:prstGeom>
        </p:spPr>
      </p:pic>
      <p:sp>
        <p:nvSpPr>
          <p:cNvPr id="2" name="Platshållare för rubrik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datum 1"/>
          <p:cNvSpPr>
            <a:spLocks noGrp="1"/>
          </p:cNvSpPr>
          <p:nvPr>
            <p:ph type="dt" sz="half" idx="2"/>
          </p:nvPr>
        </p:nvSpPr>
        <p:spPr>
          <a:xfrm>
            <a:off x="330660" y="4878526"/>
            <a:ext cx="890049" cy="170036"/>
          </a:xfrm>
          <a:prstGeom prst="rect">
            <a:avLst/>
          </a:prstGeom>
        </p:spPr>
        <p:txBody>
          <a:bodyPr/>
          <a:lstStyle>
            <a:lvl1pPr>
              <a:defRPr sz="675" b="0" i="0">
                <a:solidFill>
                  <a:schemeClr val="bg1">
                    <a:lumMod val="50000"/>
                  </a:schemeClr>
                </a:solidFill>
                <a:latin typeface="Arial" charset="0"/>
                <a:ea typeface="Arial" charset="0"/>
                <a:cs typeface="Arial" charset="0"/>
              </a:defRPr>
            </a:lvl1pPr>
          </a:lstStyle>
          <a:p>
            <a:fld id="{4405C66F-AEC7-B049-8116-D7B49AF85F17}" type="datetime1">
              <a:rPr lang="sv-SE" smtClean="0"/>
              <a:pPr/>
              <a:t>2024-09-30</a:t>
            </a:fld>
            <a:endParaRPr lang="sv-SE" dirty="0"/>
          </a:p>
        </p:txBody>
      </p:sp>
      <p:sp>
        <p:nvSpPr>
          <p:cNvPr id="10" name="Platshållare för sidfot 3"/>
          <p:cNvSpPr>
            <a:spLocks noGrp="1"/>
          </p:cNvSpPr>
          <p:nvPr>
            <p:ph type="ftr" sz="quarter" idx="3"/>
          </p:nvPr>
        </p:nvSpPr>
        <p:spPr>
          <a:xfrm>
            <a:off x="1371286" y="4878526"/>
            <a:ext cx="3086100" cy="170036"/>
          </a:xfrm>
          <a:prstGeom prst="rect">
            <a:avLst/>
          </a:prstGeom>
        </p:spPr>
        <p:txBody>
          <a:bodyPr/>
          <a:lstStyle>
            <a:lvl1pPr>
              <a:defRPr sz="675" b="0" i="0">
                <a:solidFill>
                  <a:schemeClr val="bg1">
                    <a:lumMod val="50000"/>
                  </a:schemeClr>
                </a:solidFill>
                <a:latin typeface="Arial" charset="0"/>
                <a:ea typeface="Arial" charset="0"/>
                <a:cs typeface="Arial" charset="0"/>
              </a:defRPr>
            </a:lvl1pPr>
          </a:lstStyle>
          <a:p>
            <a:r>
              <a:rPr lang="sv-SE"/>
              <a:t>Namn | Sammanhang</a:t>
            </a:r>
            <a:endParaRPr lang="sv-SE" dirty="0"/>
          </a:p>
        </p:txBody>
      </p:sp>
    </p:spTree>
    <p:extLst>
      <p:ext uri="{BB962C8B-B14F-4D97-AF65-F5344CB8AC3E}">
        <p14:creationId xmlns:p14="http://schemas.microsoft.com/office/powerpoint/2010/main" val="3807006190"/>
      </p:ext>
    </p:extLst>
  </p:cSld>
  <p:clrMap bg1="lt1" tx1="dk1" bg2="lt2" tx2="dk2" accent1="accent1" accent2="accent2" accent3="accent3" accent4="accent4" accent5="accent5" accent6="accent6" hlink="hlink" folHlink="folHlink"/>
  <p:sldLayoutIdLst>
    <p:sldLayoutId id="2147483697" r:id="rId1"/>
    <p:sldLayoutId id="2147483699" r:id="rId2"/>
    <p:sldLayoutId id="2147483700" r:id="rId3"/>
    <p:sldLayoutId id="2147483701" r:id="rId4"/>
    <p:sldLayoutId id="2147483702" r:id="rId5"/>
  </p:sldLayoutIdLst>
  <p:hf sldNum="0" hdr="0"/>
  <p:txStyles>
    <p:titleStyle>
      <a:lvl1pPr algn="l" defTabSz="342900" rtl="0" eaLnBrk="1" latinLnBrk="0" hangingPunct="1">
        <a:spcBef>
          <a:spcPct val="0"/>
        </a:spcBef>
        <a:buNone/>
        <a:defRPr sz="2100" b="1" kern="1200">
          <a:solidFill>
            <a:schemeClr val="tx1"/>
          </a:solidFill>
          <a:latin typeface="Arial"/>
          <a:ea typeface="+mj-ea"/>
          <a:cs typeface="Arial"/>
        </a:defRPr>
      </a:lvl1pPr>
    </p:titleStyle>
    <p:bodyStyle>
      <a:lvl1pPr marL="257175" indent="-257175" algn="l" defTabSz="342900" rtl="0" eaLnBrk="1" latinLnBrk="0" hangingPunct="1">
        <a:spcBef>
          <a:spcPct val="20000"/>
        </a:spcBef>
        <a:buFont typeface="Arial"/>
        <a:buChar char="•"/>
        <a:defRPr sz="1200" kern="1200">
          <a:solidFill>
            <a:schemeClr val="tx1"/>
          </a:solidFill>
          <a:latin typeface="Arial"/>
          <a:ea typeface="+mn-ea"/>
          <a:cs typeface="Arial"/>
        </a:defRPr>
      </a:lvl1pPr>
      <a:lvl2pPr marL="557213" indent="-214313" algn="l" defTabSz="342900" rtl="0" eaLnBrk="1" latinLnBrk="0" hangingPunct="1">
        <a:spcBef>
          <a:spcPct val="20000"/>
        </a:spcBef>
        <a:buFont typeface="Arial"/>
        <a:buChar char="–"/>
        <a:defRPr sz="1050" kern="1200">
          <a:solidFill>
            <a:schemeClr val="tx1"/>
          </a:solidFill>
          <a:latin typeface="Arial"/>
          <a:ea typeface="+mn-ea"/>
          <a:cs typeface="Arial"/>
        </a:defRPr>
      </a:lvl2pPr>
      <a:lvl3pPr marL="857250" indent="-171450" algn="l" defTabSz="342900" rtl="0" eaLnBrk="1" latinLnBrk="0" hangingPunct="1">
        <a:spcBef>
          <a:spcPct val="20000"/>
        </a:spcBef>
        <a:buFont typeface="Arial"/>
        <a:buChar char="•"/>
        <a:defRPr sz="9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050" kern="1200">
          <a:solidFill>
            <a:schemeClr val="tx1"/>
          </a:solidFill>
          <a:latin typeface="Arial"/>
          <a:ea typeface="+mn-ea"/>
          <a:cs typeface="Arial"/>
        </a:defRPr>
      </a:lvl4pPr>
      <a:lvl5pPr marL="1543050" indent="-171450" algn="l" defTabSz="342900" rtl="0" eaLnBrk="1" latinLnBrk="0" hangingPunct="1">
        <a:spcBef>
          <a:spcPct val="20000"/>
        </a:spcBef>
        <a:buFont typeface="Arial"/>
        <a:buChar char="»"/>
        <a:defRPr sz="1050" kern="1200">
          <a:solidFill>
            <a:schemeClr val="tx1"/>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sv-S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0.xml"/><Relationship Id="rId1" Type="http://schemas.openxmlformats.org/officeDocument/2006/relationships/tags" Target="../tags/tag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ags" Target="../tags/tag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2.png"/><Relationship Id="rId1" Type="http://schemas.openxmlformats.org/officeDocument/2006/relationships/slideLayout" Target="../slideLayouts/slideLayout9.xml"/><Relationship Id="rId4" Type="http://schemas.openxmlformats.org/officeDocument/2006/relationships/image" Target="../media/image73.png"/></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hyperlink" Target="https://cancercentrum.se/samverkan/patient-och-narstaende/min-vardplan/for-vardpersonal/" TargetMode="External"/><Relationship Id="rId2" Type="http://schemas.openxmlformats.org/officeDocument/2006/relationships/hyperlink" Target="https://cancercentrum.se/samverkan/patient-och-narstaende/min-vardplan/for-vardpersonal/arbeta-med-min-vardplan/" TargetMode="Externa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dv.sob.1177.se/" TargetMode="External"/><Relationship Id="rId2" Type="http://schemas.openxmlformats.org/officeDocument/2006/relationships/hyperlink" Target="https://dv.personal.sob.1177.se/" TargetMode="Externa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a:t>Utbildning i Min vårdplan via 1177 </a:t>
            </a:r>
          </a:p>
        </p:txBody>
      </p:sp>
      <p:sp>
        <p:nvSpPr>
          <p:cNvPr id="3" name="Underrubrik 2"/>
          <p:cNvSpPr>
            <a:spLocks noGrp="1"/>
          </p:cNvSpPr>
          <p:nvPr>
            <p:ph type="subTitle" idx="1"/>
          </p:nvPr>
        </p:nvSpPr>
        <p:spPr/>
        <p:txBody>
          <a:bodyPr vert="horz" lIns="91440" tIns="45720" rIns="91440" bIns="45720" rtlCol="0" anchor="t">
            <a:normAutofit/>
          </a:bodyPr>
          <a:lstStyle/>
          <a:p>
            <a:r>
              <a:rPr lang="sv-SE" dirty="0"/>
              <a:t>Vid införande av 1177 Stöd och behandling och för utskrift på papper från cancercentrum.se</a:t>
            </a:r>
          </a:p>
        </p:txBody>
      </p:sp>
      <p:sp>
        <p:nvSpPr>
          <p:cNvPr id="4" name="Platshållare för datum 3"/>
          <p:cNvSpPr>
            <a:spLocks noGrp="1"/>
          </p:cNvSpPr>
          <p:nvPr>
            <p:ph type="dt" sz="half" idx="10"/>
          </p:nvPr>
        </p:nvSpPr>
        <p:spPr/>
        <p:txBody>
          <a:bodyPr/>
          <a:lstStyle/>
          <a:p>
            <a:fld id="{02072494-7192-4AC7-88E6-7A1BD0714700}" type="datetime1">
              <a:rPr lang="sv-SE" smtClean="0"/>
              <a:t>2024-09-30</a:t>
            </a:fld>
            <a:endParaRPr lang="sv-SE" dirty="0"/>
          </a:p>
        </p:txBody>
      </p:sp>
      <p:sp>
        <p:nvSpPr>
          <p:cNvPr id="5" name="Platshållare för sidfot 4"/>
          <p:cNvSpPr>
            <a:spLocks noGrp="1"/>
          </p:cNvSpPr>
          <p:nvPr>
            <p:ph type="ftr" sz="quarter" idx="11"/>
          </p:nvPr>
        </p:nvSpPr>
        <p:spPr/>
        <p:txBody>
          <a:bodyPr/>
          <a:lstStyle/>
          <a:p>
            <a:r>
              <a:rPr lang="sv-SE" dirty="0">
                <a:latin typeface="Arial"/>
                <a:cs typeface="Arial"/>
              </a:rPr>
              <a:t>Utbildning Min vårdplan via 1177 </a:t>
            </a:r>
            <a:endParaRPr lang="sv-SE" dirty="0"/>
          </a:p>
        </p:txBody>
      </p:sp>
    </p:spTree>
    <p:extLst>
      <p:ext uri="{BB962C8B-B14F-4D97-AF65-F5344CB8AC3E}">
        <p14:creationId xmlns:p14="http://schemas.microsoft.com/office/powerpoint/2010/main" val="983709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D0357A-4928-47DD-BAE6-A242990626AC}"/>
              </a:ext>
            </a:extLst>
          </p:cNvPr>
          <p:cNvSpPr>
            <a:spLocks noGrp="1"/>
          </p:cNvSpPr>
          <p:nvPr>
            <p:ph type="title"/>
          </p:nvPr>
        </p:nvSpPr>
        <p:spPr>
          <a:xfrm>
            <a:off x="624543" y="581767"/>
            <a:ext cx="6712145" cy="496119"/>
          </a:xfrm>
        </p:spPr>
        <p:txBody>
          <a:bodyPr>
            <a:normAutofit fontScale="90000"/>
          </a:bodyPr>
          <a:lstStyle/>
          <a:p>
            <a:r>
              <a:rPr lang="sv-SE" sz="1600" dirty="0"/>
              <a:t>Fördelar Min vårdplan via 1177 jämfört med </a:t>
            </a:r>
            <a:br>
              <a:rPr lang="sv-SE" sz="1600" dirty="0"/>
            </a:br>
            <a:r>
              <a:rPr lang="sv-SE" sz="1600" dirty="0"/>
              <a:t>papper</a:t>
            </a:r>
          </a:p>
        </p:txBody>
      </p:sp>
      <p:sp>
        <p:nvSpPr>
          <p:cNvPr id="3" name="Platshållare för innehåll 2">
            <a:extLst>
              <a:ext uri="{FF2B5EF4-FFF2-40B4-BE49-F238E27FC236}">
                <a16:creationId xmlns:a16="http://schemas.microsoft.com/office/drawing/2014/main" id="{E6DA26F0-DDE0-4136-B086-6C1CFEB86BB6}"/>
              </a:ext>
            </a:extLst>
          </p:cNvPr>
          <p:cNvSpPr>
            <a:spLocks noGrp="1"/>
          </p:cNvSpPr>
          <p:nvPr>
            <p:ph sz="half" idx="1"/>
          </p:nvPr>
        </p:nvSpPr>
        <p:spPr>
          <a:xfrm>
            <a:off x="671388" y="1105820"/>
            <a:ext cx="4212978" cy="3723363"/>
          </a:xfrm>
        </p:spPr>
        <p:txBody>
          <a:bodyPr vert="horz" lIns="91440" tIns="45720" rIns="91440" bIns="45720" rtlCol="0" anchor="t">
            <a:normAutofit/>
          </a:bodyPr>
          <a:lstStyle/>
          <a:p>
            <a:pPr marL="0" indent="0">
              <a:buNone/>
              <a:defRPr/>
            </a:pPr>
            <a:endParaRPr lang="sv-SE" sz="1350" dirty="0">
              <a:solidFill>
                <a:srgbClr val="000000"/>
              </a:solidFill>
            </a:endParaRPr>
          </a:p>
          <a:p>
            <a:pPr marL="192405" indent="-192405">
              <a:defRPr/>
            </a:pPr>
            <a:r>
              <a:rPr lang="sv-SE" sz="1350" dirty="0"/>
              <a:t>Kan uppdateras på distans. patienten har alltid vårdplanen och historiken med sig.</a:t>
            </a:r>
          </a:p>
          <a:p>
            <a:pPr marL="192405" indent="-192405">
              <a:defRPr/>
            </a:pPr>
            <a:r>
              <a:rPr lang="sv-SE" sz="1350" dirty="0"/>
              <a:t>Tillgänglig via smartphone, läsplatta eller dator.</a:t>
            </a:r>
          </a:p>
          <a:p>
            <a:pPr marL="192405" indent="-192405">
              <a:defRPr/>
            </a:pPr>
            <a:r>
              <a:rPr lang="sv-SE" sz="1350" dirty="0">
                <a:solidFill>
                  <a:srgbClr val="000000"/>
                </a:solidFill>
              </a:rPr>
              <a:t>Flexibel meddelandefunktion</a:t>
            </a:r>
            <a:endParaRPr lang="sv-SE" dirty="0"/>
          </a:p>
          <a:p>
            <a:pPr marL="192405" indent="-192405">
              <a:defRPr/>
            </a:pPr>
            <a:r>
              <a:rPr lang="sv-SE" sz="1350" dirty="0"/>
              <a:t>Fördjupad information via länkar</a:t>
            </a:r>
          </a:p>
          <a:p>
            <a:pPr marL="192405" indent="-192405">
              <a:defRPr/>
            </a:pPr>
            <a:r>
              <a:rPr lang="sv-SE" sz="1350" dirty="0"/>
              <a:t>Instruerande filmer, t ex om strålning och rehabiliteringsövningar</a:t>
            </a:r>
          </a:p>
          <a:p>
            <a:pPr marL="192405" indent="-192405">
              <a:defRPr/>
            </a:pPr>
            <a:r>
              <a:rPr lang="sv-SE" sz="1350" dirty="0"/>
              <a:t>Enklare att individanpassa </a:t>
            </a:r>
          </a:p>
          <a:p>
            <a:pPr marL="192405" indent="-192405">
              <a:defRPr/>
            </a:pPr>
            <a:r>
              <a:rPr lang="sv-SE" sz="1350" dirty="0"/>
              <a:t>Kan skapa tidslinje/planering</a:t>
            </a:r>
          </a:p>
          <a:p>
            <a:pPr marL="192405" indent="-192405">
              <a:defRPr/>
            </a:pPr>
            <a:r>
              <a:rPr lang="sv-SE" sz="1350" dirty="0"/>
              <a:t>Möjlighet att skapa, fylla i och följa upp formulär</a:t>
            </a:r>
          </a:p>
          <a:p>
            <a:pPr marL="192405" indent="-192405">
              <a:defRPr/>
            </a:pPr>
            <a:r>
              <a:rPr lang="sv-SE" sz="1350" dirty="0"/>
              <a:t>Kan överlämnas mellan vårdgivare och enheter</a:t>
            </a:r>
          </a:p>
          <a:p>
            <a:pPr marL="192405" indent="-192405">
              <a:defRPr/>
            </a:pPr>
            <a:endParaRPr lang="sv-SE" sz="1350" dirty="0"/>
          </a:p>
          <a:p>
            <a:pPr marL="0" indent="0">
              <a:buNone/>
              <a:defRPr/>
            </a:pPr>
            <a:endParaRPr lang="sv-SE" sz="1350" dirty="0">
              <a:solidFill>
                <a:srgbClr val="000000"/>
              </a:solidFill>
            </a:endParaRPr>
          </a:p>
          <a:p>
            <a:pPr marL="0" indent="0">
              <a:buNone/>
            </a:pPr>
            <a:endParaRPr lang="sv-SE" sz="1350" dirty="0"/>
          </a:p>
          <a:p>
            <a:pPr marL="0" indent="0">
              <a:buNone/>
            </a:pPr>
            <a:endParaRPr lang="sv-SE" dirty="0"/>
          </a:p>
        </p:txBody>
      </p:sp>
      <p:sp>
        <p:nvSpPr>
          <p:cNvPr id="5" name="Platshållare för datum 4">
            <a:extLst>
              <a:ext uri="{FF2B5EF4-FFF2-40B4-BE49-F238E27FC236}">
                <a16:creationId xmlns:a16="http://schemas.microsoft.com/office/drawing/2014/main" id="{5AE12734-59F3-4DA3-BE45-D66BA30CFFE0}"/>
              </a:ext>
            </a:extLst>
          </p:cNvPr>
          <p:cNvSpPr>
            <a:spLocks noGrp="1"/>
          </p:cNvSpPr>
          <p:nvPr>
            <p:ph type="dt" sz="half" idx="10"/>
          </p:nvPr>
        </p:nvSpPr>
        <p:spPr/>
        <p:txBody>
          <a:bodyPr/>
          <a:lstStyle/>
          <a:p>
            <a:fld id="{8A26DDC8-C6DA-4F20-858F-1AC5786BAE9D}" type="datetime1">
              <a:rPr lang="sv-SE" smtClean="0"/>
              <a:t>2024-09-30</a:t>
            </a:fld>
            <a:endParaRPr lang="sv-SE"/>
          </a:p>
        </p:txBody>
      </p:sp>
      <p:sp>
        <p:nvSpPr>
          <p:cNvPr id="6" name="Platshållare för sidfot 5">
            <a:extLst>
              <a:ext uri="{FF2B5EF4-FFF2-40B4-BE49-F238E27FC236}">
                <a16:creationId xmlns:a16="http://schemas.microsoft.com/office/drawing/2014/main" id="{4721503C-DC57-4374-BC63-E25DEBE17376}"/>
              </a:ext>
            </a:extLst>
          </p:cNvPr>
          <p:cNvSpPr>
            <a:spLocks noGrp="1"/>
          </p:cNvSpPr>
          <p:nvPr>
            <p:ph type="ftr" sz="quarter" idx="11"/>
          </p:nvPr>
        </p:nvSpPr>
        <p:spPr>
          <a:xfrm>
            <a:off x="1371286" y="4814697"/>
            <a:ext cx="3086100" cy="273844"/>
          </a:xfrm>
          <a:prstGeom prst="rect">
            <a:avLst/>
          </a:prstGeom>
        </p:spPr>
        <p:txBody>
          <a:bodyPr vert="horz" lIns="91440" tIns="45720" rIns="91440" bIns="45720" rtlCol="0" anchor="ctr"/>
          <a:lstStyle>
            <a:defPPr>
              <a:defRPr lang="sv-SE"/>
            </a:defPPr>
            <a:lvl1pPr marL="0" algn="l" defTabSz="457200" rtl="0" eaLnBrk="1" latinLnBrk="0" hangingPunct="1">
              <a:defRPr sz="506" kern="1200">
                <a:solidFill>
                  <a:schemeClr val="bg1"/>
                </a:solidFill>
                <a:latin typeface="Arial" charset="0"/>
                <a:ea typeface="Arial" charset="0"/>
                <a:cs typeface="Arial"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sv-SE" sz="1000" dirty="0"/>
              <a:t>Utbildning Min vårdplan via 1177</a:t>
            </a:r>
          </a:p>
        </p:txBody>
      </p:sp>
      <p:pic>
        <p:nvPicPr>
          <p:cNvPr id="14" name="Platshållare för innehåll 8">
            <a:extLst>
              <a:ext uri="{FF2B5EF4-FFF2-40B4-BE49-F238E27FC236}">
                <a16:creationId xmlns:a16="http://schemas.microsoft.com/office/drawing/2014/main" id="{6FE5F34A-3A7F-E304-2280-F5038CB793AD}"/>
              </a:ext>
            </a:extLst>
          </p:cNvPr>
          <p:cNvPicPr>
            <a:picLocks noGrp="1" noChangeAspect="1"/>
          </p:cNvPicPr>
          <p:nvPr>
            <p:ph sz="half" idx="2"/>
          </p:nvPr>
        </p:nvPicPr>
        <p:blipFill rotWithShape="1">
          <a:blip r:embed="rId3"/>
          <a:srcRect l="39203" t="8986" r="39518" b="15354"/>
          <a:stretch/>
        </p:blipFill>
        <p:spPr>
          <a:xfrm>
            <a:off x="4985953" y="872331"/>
            <a:ext cx="1706947" cy="3014663"/>
          </a:xfrm>
          <a:prstGeom prst="rect">
            <a:avLst/>
          </a:prstGeom>
          <a:ln>
            <a:noFill/>
          </a:ln>
          <a:effectLst>
            <a:outerShdw blurRad="190500" algn="tl" rotWithShape="0">
              <a:srgbClr val="000000">
                <a:alpha val="70000"/>
              </a:srgbClr>
            </a:outerShdw>
          </a:effectLst>
        </p:spPr>
      </p:pic>
      <p:pic>
        <p:nvPicPr>
          <p:cNvPr id="7" name="Bildobjekt 6" descr="En bild som visar text, elektronik, skärmbild, programvara&#10;&#10;Automatiskt genererad beskrivning">
            <a:extLst>
              <a:ext uri="{FF2B5EF4-FFF2-40B4-BE49-F238E27FC236}">
                <a16:creationId xmlns:a16="http://schemas.microsoft.com/office/drawing/2014/main" id="{7005BC61-4BF7-CD32-3F8C-7FB10F2487B2}"/>
              </a:ext>
            </a:extLst>
          </p:cNvPr>
          <p:cNvPicPr>
            <a:picLocks noChangeAspect="1"/>
          </p:cNvPicPr>
          <p:nvPr/>
        </p:nvPicPr>
        <p:blipFill rotWithShape="1">
          <a:blip r:embed="rId4"/>
          <a:srcRect l="33404" t="10446" r="44729" b="6242"/>
          <a:stretch/>
        </p:blipFill>
        <p:spPr>
          <a:xfrm>
            <a:off x="6836569" y="64294"/>
            <a:ext cx="2192646" cy="46786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Bildobjekt 3">
            <a:extLst>
              <a:ext uri="{FF2B5EF4-FFF2-40B4-BE49-F238E27FC236}">
                <a16:creationId xmlns:a16="http://schemas.microsoft.com/office/drawing/2014/main" id="{0D46227A-B16D-7F6F-C000-8A46AB5894D6}"/>
              </a:ext>
            </a:extLst>
          </p:cNvPr>
          <p:cNvPicPr>
            <a:picLocks noChangeAspect="1"/>
          </p:cNvPicPr>
          <p:nvPr/>
        </p:nvPicPr>
        <p:blipFill rotWithShape="1">
          <a:blip r:embed="rId5"/>
          <a:srcRect l="33819" t="13210" r="45170" b="10123"/>
          <a:stretch/>
        </p:blipFill>
        <p:spPr>
          <a:xfrm>
            <a:off x="6794487" y="109641"/>
            <a:ext cx="2276809" cy="4673231"/>
          </a:xfrm>
          <a:prstGeom prst="rect">
            <a:avLst/>
          </a:prstGeom>
          <a:ln>
            <a:noFill/>
          </a:ln>
          <a:effectLst>
            <a:outerShdw blurRad="190500" algn="tl" rotWithShape="0">
              <a:srgbClr val="000000">
                <a:alpha val="70000"/>
              </a:srgbClr>
            </a:outerShdw>
          </a:effectLst>
        </p:spPr>
      </p:pic>
      <p:pic>
        <p:nvPicPr>
          <p:cNvPr id="8" name="F25F288F-4551-49EC-BB74-056D9CF65EAC" descr="IMG_3927.PNG">
            <a:extLst>
              <a:ext uri="{FF2B5EF4-FFF2-40B4-BE49-F238E27FC236}">
                <a16:creationId xmlns:a16="http://schemas.microsoft.com/office/drawing/2014/main" id="{6F33AB00-5C8F-2C09-3DBE-AB6EB2FCBB8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24" t="-1543" r="9741" b="13104"/>
          <a:stretch/>
        </p:blipFill>
        <p:spPr bwMode="auto">
          <a:xfrm>
            <a:off x="5101961" y="952500"/>
            <a:ext cx="144489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064225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rotWithShape="1">
          <a:blip r:embed="rId2">
            <a:extLst>
              <a:ext uri="{28A0092B-C50C-407E-A947-70E740481C1C}">
                <a14:useLocalDpi xmlns:a14="http://schemas.microsoft.com/office/drawing/2010/main" val="0"/>
              </a:ext>
            </a:extLst>
          </a:blip>
          <a:srcRect t="52088" r="450"/>
          <a:stretch/>
        </p:blipFill>
        <p:spPr>
          <a:xfrm>
            <a:off x="6242918" y="158109"/>
            <a:ext cx="2710308" cy="733736"/>
          </a:xfrm>
          <a:prstGeom prst="rect">
            <a:avLst/>
          </a:prstGeom>
        </p:spPr>
      </p:pic>
      <p:sp>
        <p:nvSpPr>
          <p:cNvPr id="2" name="Rubrik 1"/>
          <p:cNvSpPr>
            <a:spLocks noGrp="1"/>
          </p:cNvSpPr>
          <p:nvPr>
            <p:ph type="title"/>
          </p:nvPr>
        </p:nvSpPr>
        <p:spPr>
          <a:xfrm>
            <a:off x="1223462" y="208115"/>
            <a:ext cx="5339461" cy="577022"/>
          </a:xfrm>
        </p:spPr>
        <p:txBody>
          <a:bodyPr/>
          <a:lstStyle/>
          <a:p>
            <a:r>
              <a:rPr lang="sv-SE" dirty="0">
                <a:solidFill>
                  <a:srgbClr val="FF0000"/>
                </a:solidFill>
              </a:rPr>
              <a:t>Sagt av patienterna*</a:t>
            </a:r>
          </a:p>
        </p:txBody>
      </p:sp>
      <p:sp>
        <p:nvSpPr>
          <p:cNvPr id="4" name="Platshållare för datum 3"/>
          <p:cNvSpPr>
            <a:spLocks noGrp="1"/>
          </p:cNvSpPr>
          <p:nvPr>
            <p:ph type="dt" sz="half" idx="2"/>
          </p:nvPr>
        </p:nvSpPr>
        <p:spPr/>
        <p:txBody>
          <a:bodyPr/>
          <a:lstStyle/>
          <a:p>
            <a:fld id="{D5A14BAF-409C-4F94-84F0-E610AF95C9DA}"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7" name="Rundad rektangulär bildtext 6"/>
          <p:cNvSpPr/>
          <p:nvPr/>
        </p:nvSpPr>
        <p:spPr>
          <a:xfrm>
            <a:off x="544291" y="910297"/>
            <a:ext cx="6233575" cy="3380828"/>
          </a:xfrm>
          <a:prstGeom prst="wedgeRoundRectCallout">
            <a:avLst>
              <a:gd name="adj1" fmla="val 57235"/>
              <a:gd name="adj2" fmla="val -48033"/>
              <a:gd name="adj3" fmla="val 16667"/>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900"/>
              </a:spcAft>
            </a:pPr>
            <a:r>
              <a:rPr lang="sv-SE" sz="1200" i="1" dirty="0">
                <a:solidFill>
                  <a:schemeClr val="tx1"/>
                </a:solidFill>
              </a:rPr>
              <a:t>”Enkelt sätt att få kontakt på”</a:t>
            </a:r>
            <a:r>
              <a:rPr lang="sv-SE" sz="1200" i="1" dirty="0">
                <a:solidFill>
                  <a:prstClr val="black"/>
                </a:solidFill>
              </a:rPr>
              <a:t> ”Smidigt att slippa passa telefontider”</a:t>
            </a:r>
          </a:p>
          <a:p>
            <a:pPr>
              <a:spcAft>
                <a:spcPts val="900"/>
              </a:spcAft>
            </a:pPr>
            <a:r>
              <a:rPr lang="sv-SE" sz="1200" i="1" dirty="0">
                <a:solidFill>
                  <a:prstClr val="black"/>
                </a:solidFill>
              </a:rPr>
              <a:t>”Känns enklare att skriva, än att besvära någon att den ska svara i telefon”</a:t>
            </a:r>
            <a:endParaRPr lang="sv-SE" sz="1200" i="1" dirty="0">
              <a:solidFill>
                <a:schemeClr val="tx1"/>
              </a:solidFill>
            </a:endParaRPr>
          </a:p>
          <a:p>
            <a:pPr>
              <a:spcAft>
                <a:spcPts val="900"/>
              </a:spcAft>
            </a:pPr>
            <a:r>
              <a:rPr lang="sv-SE" sz="1200" i="1" dirty="0">
                <a:solidFill>
                  <a:schemeClr val="tx1"/>
                </a:solidFill>
              </a:rPr>
              <a:t>”Ett smidigt verktyg att arbeta med, jättebra att få detta istället för alla papper”</a:t>
            </a:r>
          </a:p>
          <a:p>
            <a:pPr>
              <a:spcAft>
                <a:spcPts val="900"/>
              </a:spcAft>
            </a:pPr>
            <a:r>
              <a:rPr lang="sv-SE" sz="1200" i="1" dirty="0">
                <a:solidFill>
                  <a:schemeClr val="tx1"/>
                </a:solidFill>
              </a:rPr>
              <a:t>”Det är framtiden. Bra att kunna ha den i sin telefon” ”Det finns ett behov av att information alltid ska finnas tillgänglig”</a:t>
            </a:r>
          </a:p>
          <a:p>
            <a:pPr>
              <a:spcAft>
                <a:spcPts val="900"/>
              </a:spcAft>
            </a:pPr>
            <a:r>
              <a:rPr lang="sv-SE" sz="1200" i="1" dirty="0">
                <a:solidFill>
                  <a:schemeClr val="tx1"/>
                </a:solidFill>
              </a:rPr>
              <a:t>”För mig har det varit ett bra komplement särskilt som jag undviker information. Jag har kunnat ta till mig information när jag behöver utan att behöva prata med någon”</a:t>
            </a:r>
          </a:p>
          <a:p>
            <a:pPr>
              <a:spcAft>
                <a:spcPts val="900"/>
              </a:spcAft>
            </a:pPr>
            <a:r>
              <a:rPr lang="sv-SE" sz="1200" i="1" dirty="0">
                <a:solidFill>
                  <a:schemeClr val="tx1"/>
                </a:solidFill>
              </a:rPr>
              <a:t>”Tryggt att ha det där så kan jag leta”</a:t>
            </a:r>
          </a:p>
          <a:p>
            <a:pPr>
              <a:spcAft>
                <a:spcPts val="900"/>
              </a:spcAft>
            </a:pPr>
            <a:r>
              <a:rPr lang="sv-SE" sz="1200" i="1" dirty="0">
                <a:solidFill>
                  <a:schemeClr val="tx1"/>
                </a:solidFill>
              </a:rPr>
              <a:t>”Mina barn hade en massa frågor men jag orkade varken läsa eller svara dem, så jag kopierade istället texter i Min vårdplan och skickade till dem via e-post”</a:t>
            </a:r>
          </a:p>
          <a:p>
            <a:pPr>
              <a:spcAft>
                <a:spcPts val="900"/>
              </a:spcAft>
            </a:pPr>
            <a:r>
              <a:rPr lang="sv-SE" sz="1200" i="1" dirty="0">
                <a:solidFill>
                  <a:schemeClr val="tx1"/>
                </a:solidFill>
              </a:rPr>
              <a:t>”Det är stöd för minnet när man kommer hem. Tack vare vårdplanen kan man få information innan läkarbesöket och förbereda sig inför mötet”</a:t>
            </a:r>
          </a:p>
        </p:txBody>
      </p:sp>
      <p:sp>
        <p:nvSpPr>
          <p:cNvPr id="8" name="textruta 7"/>
          <p:cNvSpPr txBox="1"/>
          <p:nvPr/>
        </p:nvSpPr>
        <p:spPr>
          <a:xfrm>
            <a:off x="1512912" y="4416285"/>
            <a:ext cx="5522666" cy="307777"/>
          </a:xfrm>
          <a:prstGeom prst="rect">
            <a:avLst/>
          </a:prstGeom>
          <a:noFill/>
        </p:spPr>
        <p:txBody>
          <a:bodyPr wrap="none" lIns="91440" tIns="45720" rIns="91440" bIns="45720" rtlCol="0" anchor="t">
            <a:spAutoFit/>
          </a:bodyPr>
          <a:lstStyle/>
          <a:p>
            <a:r>
              <a:rPr lang="sv-SE" sz="1400" dirty="0"/>
              <a:t>* I en utvärdering med</a:t>
            </a:r>
            <a:r>
              <a:rPr lang="sv-SE" sz="1400" dirty="0">
                <a:solidFill>
                  <a:srgbClr val="FF0000"/>
                </a:solidFill>
              </a:rPr>
              <a:t> </a:t>
            </a:r>
            <a:r>
              <a:rPr lang="sv-SE" sz="1400" dirty="0"/>
              <a:t>16 patienter från 7 verksamheter våren 2019</a:t>
            </a:r>
          </a:p>
        </p:txBody>
      </p:sp>
    </p:spTree>
    <p:extLst>
      <p:ext uri="{BB962C8B-B14F-4D97-AF65-F5344CB8AC3E}">
        <p14:creationId xmlns:p14="http://schemas.microsoft.com/office/powerpoint/2010/main" val="2968509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44993" y="394170"/>
            <a:ext cx="6235684" cy="577022"/>
          </a:xfrm>
        </p:spPr>
        <p:txBody>
          <a:bodyPr/>
          <a:lstStyle/>
          <a:p>
            <a:r>
              <a:rPr lang="sv-SE" dirty="0"/>
              <a:t>Sagt av kontaktsjuksköterskor*</a:t>
            </a:r>
          </a:p>
        </p:txBody>
      </p:sp>
      <p:sp>
        <p:nvSpPr>
          <p:cNvPr id="4" name="Platshållare för datum 3"/>
          <p:cNvSpPr>
            <a:spLocks noGrp="1"/>
          </p:cNvSpPr>
          <p:nvPr>
            <p:ph type="dt" sz="half" idx="2"/>
          </p:nvPr>
        </p:nvSpPr>
        <p:spPr/>
        <p:txBody>
          <a:bodyPr/>
          <a:lstStyle/>
          <a:p>
            <a:fld id="{63FA378B-0C27-4AA3-A95B-AA8D494A9253}"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a:latin typeface="Arial"/>
              <a:cs typeface="Arial"/>
            </a:endParaRPr>
          </a:p>
        </p:txBody>
      </p:sp>
      <p:sp>
        <p:nvSpPr>
          <p:cNvPr id="7" name="Rundad rektangulär bildtext 6"/>
          <p:cNvSpPr/>
          <p:nvPr/>
        </p:nvSpPr>
        <p:spPr>
          <a:xfrm>
            <a:off x="3027046" y="1204763"/>
            <a:ext cx="5661254" cy="2762455"/>
          </a:xfrm>
          <a:prstGeom prst="wedgeRoundRectCallout">
            <a:avLst>
              <a:gd name="adj1" fmla="val -59361"/>
              <a:gd name="adj2" fmla="val -30233"/>
              <a:gd name="adj3" fmla="val 16667"/>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sv-SE" sz="1200" i="1" dirty="0">
                <a:solidFill>
                  <a:prstClr val="black"/>
                </a:solidFill>
              </a:rPr>
              <a:t>”Bara fördelar, ingen ökad arbetsbörda”,</a:t>
            </a:r>
          </a:p>
          <a:p>
            <a:pPr>
              <a:spcAft>
                <a:spcPts val="600"/>
              </a:spcAft>
            </a:pPr>
            <a:r>
              <a:rPr lang="sv-SE" sz="1200" i="1" dirty="0">
                <a:solidFill>
                  <a:prstClr val="black"/>
                </a:solidFill>
              </a:rPr>
              <a:t>”Enkelt att individanpassa”</a:t>
            </a:r>
          </a:p>
          <a:p>
            <a:pPr>
              <a:spcAft>
                <a:spcPts val="600"/>
              </a:spcAft>
            </a:pPr>
            <a:r>
              <a:rPr lang="sv-SE" sz="1200" i="1" dirty="0">
                <a:solidFill>
                  <a:prstClr val="black"/>
                </a:solidFill>
              </a:rPr>
              <a:t>”Bra att kunna välja information beroende på var patienten är i sin process”</a:t>
            </a:r>
          </a:p>
          <a:p>
            <a:pPr>
              <a:spcAft>
                <a:spcPts val="600"/>
              </a:spcAft>
            </a:pPr>
            <a:r>
              <a:rPr lang="sv-SE" sz="1200" i="1" dirty="0">
                <a:solidFill>
                  <a:prstClr val="black"/>
                </a:solidFill>
              </a:rPr>
              <a:t>”Meddelanden är hur smidigt och bra som helst”</a:t>
            </a:r>
          </a:p>
          <a:p>
            <a:pPr>
              <a:spcAft>
                <a:spcPts val="600"/>
              </a:spcAft>
            </a:pPr>
            <a:r>
              <a:rPr lang="sv-SE" sz="1200" i="1" dirty="0">
                <a:solidFill>
                  <a:prstClr val="black"/>
                </a:solidFill>
              </a:rPr>
              <a:t>”Jag kan svara när jag har tid” </a:t>
            </a:r>
          </a:p>
          <a:p>
            <a:pPr>
              <a:spcAft>
                <a:spcPts val="600"/>
              </a:spcAft>
            </a:pPr>
            <a:r>
              <a:rPr lang="sv-SE" sz="1200" i="1" dirty="0">
                <a:solidFill>
                  <a:prstClr val="black"/>
                </a:solidFill>
              </a:rPr>
              <a:t>”Mycket information, men lagom – allt är viktigt”</a:t>
            </a:r>
          </a:p>
          <a:p>
            <a:pPr>
              <a:spcAft>
                <a:spcPts val="600"/>
              </a:spcAft>
            </a:pPr>
            <a:r>
              <a:rPr lang="sv-SE" sz="1200" i="1" dirty="0">
                <a:solidFill>
                  <a:prstClr val="black"/>
                </a:solidFill>
              </a:rPr>
              <a:t>”Det hade varit förödande att skriva alla texter från början, det hade tagit alldeles för lång tid och det hade inte blivit samma kvalitet”</a:t>
            </a:r>
          </a:p>
          <a:p>
            <a:pPr>
              <a:spcAft>
                <a:spcPts val="600"/>
              </a:spcAft>
            </a:pPr>
            <a:r>
              <a:rPr lang="sv-SE" sz="1200" i="1" dirty="0">
                <a:solidFill>
                  <a:prstClr val="black"/>
                </a:solidFill>
              </a:rPr>
              <a:t>”Bra och tydlig svenska”</a:t>
            </a:r>
          </a:p>
          <a:p>
            <a:pPr>
              <a:spcAft>
                <a:spcPts val="600"/>
              </a:spcAft>
            </a:pPr>
            <a:r>
              <a:rPr lang="sv-SE" sz="1200" i="1" dirty="0">
                <a:solidFill>
                  <a:prstClr val="black"/>
                </a:solidFill>
              </a:rPr>
              <a:t>”Mer integrerat, levande och individanpassat”</a:t>
            </a:r>
          </a:p>
        </p:txBody>
      </p:sp>
      <p:sp>
        <p:nvSpPr>
          <p:cNvPr id="3" name="textruta 2"/>
          <p:cNvSpPr txBox="1"/>
          <p:nvPr/>
        </p:nvSpPr>
        <p:spPr>
          <a:xfrm>
            <a:off x="1052423" y="4402946"/>
            <a:ext cx="5820824" cy="307777"/>
          </a:xfrm>
          <a:prstGeom prst="rect">
            <a:avLst/>
          </a:prstGeom>
          <a:noFill/>
        </p:spPr>
        <p:txBody>
          <a:bodyPr wrap="none" rtlCol="0">
            <a:spAutoFit/>
          </a:bodyPr>
          <a:lstStyle/>
          <a:p>
            <a:r>
              <a:rPr lang="sv-SE" sz="1400" dirty="0"/>
              <a:t>* I en utvärdering med 21 behandlare från 14 verksamheter våren 2019</a:t>
            </a:r>
          </a:p>
        </p:txBody>
      </p:sp>
      <p:pic>
        <p:nvPicPr>
          <p:cNvPr id="6" name="Bildobjekt 5"/>
          <p:cNvPicPr>
            <a:picLocks noChangeAspect="1"/>
          </p:cNvPicPr>
          <p:nvPr/>
        </p:nvPicPr>
        <p:blipFill rotWithShape="1">
          <a:blip r:embed="rId2"/>
          <a:srcRect l="54330" t="15883" r="14506" b="13647"/>
          <a:stretch/>
        </p:blipFill>
        <p:spPr>
          <a:xfrm>
            <a:off x="887306" y="1477567"/>
            <a:ext cx="1490183" cy="2309024"/>
          </a:xfrm>
          <a:prstGeom prst="rect">
            <a:avLst/>
          </a:prstGeom>
        </p:spPr>
      </p:pic>
    </p:spTree>
    <p:extLst>
      <p:ext uri="{BB962C8B-B14F-4D97-AF65-F5344CB8AC3E}">
        <p14:creationId xmlns:p14="http://schemas.microsoft.com/office/powerpoint/2010/main" val="3238119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26FB29-CA1A-1C48-48E9-D57C7A5B8027}"/>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08B3DBD1-1BAE-8D83-A2B5-045AE42535B1}"/>
              </a:ext>
            </a:extLst>
          </p:cNvPr>
          <p:cNvSpPr>
            <a:spLocks noGrp="1"/>
          </p:cNvSpPr>
          <p:nvPr>
            <p:ph idx="1"/>
          </p:nvPr>
        </p:nvSpPr>
        <p:spPr/>
        <p:txBody>
          <a:bodyPr/>
          <a:lstStyle/>
          <a:p>
            <a:endParaRPr lang="sv-SE"/>
          </a:p>
        </p:txBody>
      </p:sp>
      <p:sp>
        <p:nvSpPr>
          <p:cNvPr id="4" name="Platshållare för datum 3">
            <a:extLst>
              <a:ext uri="{FF2B5EF4-FFF2-40B4-BE49-F238E27FC236}">
                <a16:creationId xmlns:a16="http://schemas.microsoft.com/office/drawing/2014/main" id="{C6E9D545-5F40-3D84-9A2E-CF38DB689A18}"/>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E17F4931-27EE-8734-3F5A-A98356D98761}"/>
              </a:ext>
            </a:extLst>
          </p:cNvPr>
          <p:cNvSpPr>
            <a:spLocks noGrp="1"/>
          </p:cNvSpPr>
          <p:nvPr>
            <p:ph type="ftr" sz="quarter" idx="3"/>
          </p:nvPr>
        </p:nvSpPr>
        <p:spPr/>
        <p:txBody>
          <a:bodyPr/>
          <a:lstStyle/>
          <a:p>
            <a:r>
              <a:rPr lang="sv-SE"/>
              <a:t>Utbildning Min vårdplan via 1177 Vårdguiden</a:t>
            </a:r>
            <a:endParaRPr lang="sv-SE" dirty="0"/>
          </a:p>
        </p:txBody>
      </p:sp>
      <p:pic>
        <p:nvPicPr>
          <p:cNvPr id="7" name="Bildobjekt 6">
            <a:extLst>
              <a:ext uri="{FF2B5EF4-FFF2-40B4-BE49-F238E27FC236}">
                <a16:creationId xmlns:a16="http://schemas.microsoft.com/office/drawing/2014/main" id="{41D28D56-1A61-22B8-452E-B22F5235B3F9}"/>
              </a:ext>
            </a:extLst>
          </p:cNvPr>
          <p:cNvPicPr>
            <a:picLocks noChangeAspect="1"/>
          </p:cNvPicPr>
          <p:nvPr/>
        </p:nvPicPr>
        <p:blipFill>
          <a:blip r:embed="rId2"/>
          <a:stretch>
            <a:fillRect/>
          </a:stretch>
        </p:blipFill>
        <p:spPr>
          <a:xfrm>
            <a:off x="0" y="0"/>
            <a:ext cx="9144000" cy="5143500"/>
          </a:xfrm>
          <a:prstGeom prst="rect">
            <a:avLst/>
          </a:prstGeom>
        </p:spPr>
      </p:pic>
      <p:pic>
        <p:nvPicPr>
          <p:cNvPr id="8" name="Bildobjekt 7">
            <a:extLst>
              <a:ext uri="{FF2B5EF4-FFF2-40B4-BE49-F238E27FC236}">
                <a16:creationId xmlns:a16="http://schemas.microsoft.com/office/drawing/2014/main" id="{1827F710-21B7-9848-14CE-C2EDE35DFEA3}"/>
              </a:ext>
            </a:extLst>
          </p:cNvPr>
          <p:cNvPicPr>
            <a:picLocks noChangeAspect="1"/>
          </p:cNvPicPr>
          <p:nvPr/>
        </p:nvPicPr>
        <p:blipFill rotWithShape="1">
          <a:blip r:embed="rId3"/>
          <a:srcRect l="23828" t="12689" r="67671" b="79724"/>
          <a:stretch/>
        </p:blipFill>
        <p:spPr>
          <a:xfrm>
            <a:off x="2474837" y="336758"/>
            <a:ext cx="873925" cy="390247"/>
          </a:xfrm>
          <a:prstGeom prst="rect">
            <a:avLst/>
          </a:prstGeom>
        </p:spPr>
      </p:pic>
      <p:pic>
        <p:nvPicPr>
          <p:cNvPr id="9" name="Bildobjekt 8">
            <a:extLst>
              <a:ext uri="{FF2B5EF4-FFF2-40B4-BE49-F238E27FC236}">
                <a16:creationId xmlns:a16="http://schemas.microsoft.com/office/drawing/2014/main" id="{AB79957E-C9AE-BC1F-2DDE-583A0D5E71D2}"/>
              </a:ext>
            </a:extLst>
          </p:cNvPr>
          <p:cNvPicPr>
            <a:picLocks noChangeAspect="1"/>
          </p:cNvPicPr>
          <p:nvPr/>
        </p:nvPicPr>
        <p:blipFill rotWithShape="1">
          <a:blip r:embed="rId4"/>
          <a:srcRect l="58501" t="75667" r="26276" b="5536"/>
          <a:stretch/>
        </p:blipFill>
        <p:spPr>
          <a:xfrm>
            <a:off x="5261844" y="3309934"/>
            <a:ext cx="1320624" cy="917180"/>
          </a:xfrm>
          <a:prstGeom prst="rect">
            <a:avLst/>
          </a:prstGeom>
        </p:spPr>
      </p:pic>
      <p:pic>
        <p:nvPicPr>
          <p:cNvPr id="10" name="Bildobjekt 9">
            <a:extLst>
              <a:ext uri="{FF2B5EF4-FFF2-40B4-BE49-F238E27FC236}">
                <a16:creationId xmlns:a16="http://schemas.microsoft.com/office/drawing/2014/main" id="{5587160A-9D3F-F0F2-6494-F403029FBDAA}"/>
              </a:ext>
            </a:extLst>
          </p:cNvPr>
          <p:cNvPicPr>
            <a:picLocks noChangeAspect="1"/>
          </p:cNvPicPr>
          <p:nvPr/>
        </p:nvPicPr>
        <p:blipFill rotWithShape="1">
          <a:blip r:embed="rId3"/>
          <a:srcRect l="56320" t="77069" r="27985" b="10770"/>
          <a:stretch/>
        </p:blipFill>
        <p:spPr>
          <a:xfrm>
            <a:off x="5283038" y="4185907"/>
            <a:ext cx="1278235" cy="557119"/>
          </a:xfrm>
          <a:prstGeom prst="rect">
            <a:avLst/>
          </a:prstGeom>
        </p:spPr>
      </p:pic>
      <p:sp>
        <p:nvSpPr>
          <p:cNvPr id="11" name="Rektangel: rundade hörn 10">
            <a:extLst>
              <a:ext uri="{FF2B5EF4-FFF2-40B4-BE49-F238E27FC236}">
                <a16:creationId xmlns:a16="http://schemas.microsoft.com/office/drawing/2014/main" id="{0C97DEBE-7BDC-5C54-0F39-4C2D0BFC7E95}"/>
              </a:ext>
            </a:extLst>
          </p:cNvPr>
          <p:cNvSpPr/>
          <p:nvPr/>
        </p:nvSpPr>
        <p:spPr>
          <a:xfrm>
            <a:off x="5484358" y="3705347"/>
            <a:ext cx="955803" cy="126354"/>
          </a:xfrm>
          <a:prstGeom prst="round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800" dirty="0">
                <a:solidFill>
                  <a:srgbClr val="0070C0"/>
                </a:solidFill>
              </a:rPr>
              <a:t>Min vårdplan xx</a:t>
            </a:r>
          </a:p>
        </p:txBody>
      </p:sp>
      <p:cxnSp>
        <p:nvCxnSpPr>
          <p:cNvPr id="40" name="Rak pilkoppling 39"/>
          <p:cNvCxnSpPr/>
          <p:nvPr/>
        </p:nvCxnSpPr>
        <p:spPr>
          <a:xfrm flipH="1">
            <a:off x="6321789" y="3513212"/>
            <a:ext cx="23674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Rak pilkoppling 41"/>
          <p:cNvCxnSpPr>
            <a:cxnSpLocks/>
          </p:cNvCxnSpPr>
          <p:nvPr/>
        </p:nvCxnSpPr>
        <p:spPr>
          <a:xfrm flipH="1">
            <a:off x="6250934" y="4290102"/>
            <a:ext cx="37845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6001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34813" y="770153"/>
            <a:ext cx="7273381" cy="577022"/>
          </a:xfrm>
        </p:spPr>
        <p:txBody>
          <a:bodyPr/>
          <a:lstStyle/>
          <a:p>
            <a:r>
              <a:rPr lang="sv-SE" dirty="0"/>
              <a:t>Patientinformationen i Min vårdplan</a:t>
            </a:r>
          </a:p>
        </p:txBody>
      </p:sp>
      <p:sp>
        <p:nvSpPr>
          <p:cNvPr id="4" name="Platshållare för datum 3"/>
          <p:cNvSpPr>
            <a:spLocks noGrp="1"/>
          </p:cNvSpPr>
          <p:nvPr>
            <p:ph type="dt" sz="half" idx="2"/>
          </p:nvPr>
        </p:nvSpPr>
        <p:spPr/>
        <p:txBody>
          <a:bodyPr/>
          <a:lstStyle/>
          <a:p>
            <a:fld id="{2DDD3AC3-88BB-4D24-8F15-D3EF3B4DFBBC}"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6" name="Rektangel: diagonala rundade hörn 5">
            <a:extLst>
              <a:ext uri="{FF2B5EF4-FFF2-40B4-BE49-F238E27FC236}">
                <a16:creationId xmlns:a16="http://schemas.microsoft.com/office/drawing/2014/main" id="{EC765C1A-BC40-458C-A787-97120E639770}"/>
              </a:ext>
            </a:extLst>
          </p:cNvPr>
          <p:cNvSpPr/>
          <p:nvPr/>
        </p:nvSpPr>
        <p:spPr>
          <a:xfrm>
            <a:off x="692674" y="1388276"/>
            <a:ext cx="3359600" cy="1345617"/>
          </a:xfrm>
          <a:prstGeom prst="round2DiagRect">
            <a:avLst/>
          </a:prstGeom>
          <a:solidFill>
            <a:schemeClr val="accent1">
              <a:lumMod val="60000"/>
              <a:lumOff val="40000"/>
            </a:schemeClr>
          </a:solidFill>
          <a:ln>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350" dirty="0">
                <a:solidFill>
                  <a:schemeClr val="tx1"/>
                </a:solidFill>
              </a:rPr>
              <a:t>Har tagits fram i </a:t>
            </a:r>
            <a:r>
              <a:rPr lang="sv-SE" sz="1350" b="1" dirty="0">
                <a:solidFill>
                  <a:schemeClr val="tx1"/>
                </a:solidFill>
              </a:rPr>
              <a:t>nationella arbetsgrupper</a:t>
            </a:r>
            <a:r>
              <a:rPr lang="sv-SE" sz="1350" dirty="0">
                <a:solidFill>
                  <a:schemeClr val="tx1"/>
                </a:solidFill>
              </a:rPr>
              <a:t> bestående av vårdpersonal och patientföreträdare</a:t>
            </a:r>
          </a:p>
        </p:txBody>
      </p:sp>
      <p:sp>
        <p:nvSpPr>
          <p:cNvPr id="7" name="Rektangel: diagonala rundade hörn 3">
            <a:extLst>
              <a:ext uri="{FF2B5EF4-FFF2-40B4-BE49-F238E27FC236}">
                <a16:creationId xmlns:a16="http://schemas.microsoft.com/office/drawing/2014/main" id="{8C2B74B7-3F7D-4A77-AFC5-01A16EA2B0E1}"/>
              </a:ext>
            </a:extLst>
          </p:cNvPr>
          <p:cNvSpPr/>
          <p:nvPr/>
        </p:nvSpPr>
        <p:spPr>
          <a:xfrm>
            <a:off x="4374377" y="1388276"/>
            <a:ext cx="3359600" cy="1345617"/>
          </a:xfrm>
          <a:prstGeom prst="round2DiagRect">
            <a:avLst/>
          </a:prstGeom>
          <a:solidFill>
            <a:schemeClr val="accent3">
              <a:lumMod val="20000"/>
              <a:lumOff val="80000"/>
            </a:schemeClr>
          </a:solidFill>
          <a:ln>
            <a:solidFill>
              <a:schemeClr val="accent3">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350" dirty="0">
                <a:solidFill>
                  <a:schemeClr val="tx1"/>
                </a:solidFill>
              </a:rPr>
              <a:t>Har </a:t>
            </a:r>
            <a:r>
              <a:rPr lang="sv-SE" sz="1350" b="1" dirty="0">
                <a:solidFill>
                  <a:schemeClr val="tx1"/>
                </a:solidFill>
              </a:rPr>
              <a:t>granskats</a:t>
            </a:r>
            <a:r>
              <a:rPr lang="sv-SE" sz="1350" dirty="0">
                <a:solidFill>
                  <a:schemeClr val="tx1"/>
                </a:solidFill>
              </a:rPr>
              <a:t> av nationella vårdprogramgrupper, patientföreningar samt i en öppen remissrunda</a:t>
            </a:r>
            <a:endParaRPr lang="sv-SE" sz="1200" dirty="0">
              <a:solidFill>
                <a:schemeClr val="tx1"/>
              </a:solidFill>
            </a:endParaRPr>
          </a:p>
        </p:txBody>
      </p:sp>
      <p:sp>
        <p:nvSpPr>
          <p:cNvPr id="8" name="Rektangel: diagonala rundade hörn 8">
            <a:extLst>
              <a:ext uri="{FF2B5EF4-FFF2-40B4-BE49-F238E27FC236}">
                <a16:creationId xmlns:a16="http://schemas.microsoft.com/office/drawing/2014/main" id="{957FA9EB-5485-4B19-BDB6-668D7A5218C1}"/>
              </a:ext>
            </a:extLst>
          </p:cNvPr>
          <p:cNvSpPr/>
          <p:nvPr/>
        </p:nvSpPr>
        <p:spPr>
          <a:xfrm>
            <a:off x="692674" y="3058939"/>
            <a:ext cx="3359600" cy="1345617"/>
          </a:xfrm>
          <a:prstGeom prst="round2DiagRect">
            <a:avLst/>
          </a:prstGeom>
          <a:solidFill>
            <a:schemeClr val="accent2"/>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350" b="1" dirty="0">
                <a:solidFill>
                  <a:schemeClr val="tx1"/>
                </a:solidFill>
              </a:rPr>
              <a:t>Revideras</a:t>
            </a:r>
            <a:r>
              <a:rPr lang="sv-SE" sz="1350" dirty="0">
                <a:solidFill>
                  <a:schemeClr val="tx1"/>
                </a:solidFill>
              </a:rPr>
              <a:t> en gång per år eller när vårdprogrammen revideras</a:t>
            </a:r>
          </a:p>
        </p:txBody>
      </p:sp>
      <p:sp>
        <p:nvSpPr>
          <p:cNvPr id="9" name="Rektangel: diagonala rundade hörn 5">
            <a:extLst>
              <a:ext uri="{FF2B5EF4-FFF2-40B4-BE49-F238E27FC236}">
                <a16:creationId xmlns:a16="http://schemas.microsoft.com/office/drawing/2014/main" id="{159DAE4E-7DE8-49FE-9C27-EC6C0E85E1C3}"/>
              </a:ext>
            </a:extLst>
          </p:cNvPr>
          <p:cNvSpPr/>
          <p:nvPr/>
        </p:nvSpPr>
        <p:spPr>
          <a:xfrm>
            <a:off x="4374377" y="3058940"/>
            <a:ext cx="3359600" cy="1345617"/>
          </a:xfrm>
          <a:prstGeom prst="round2Diag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350" dirty="0">
                <a:solidFill>
                  <a:schemeClr val="tx1"/>
                </a:solidFill>
              </a:rPr>
              <a:t>Kompletteras med regional information via 1177.se</a:t>
            </a:r>
            <a:endParaRPr lang="sv-SE" sz="1350" strike="sngStrike" dirty="0">
              <a:solidFill>
                <a:schemeClr val="tx1"/>
              </a:solidFill>
            </a:endParaRPr>
          </a:p>
        </p:txBody>
      </p:sp>
    </p:spTree>
    <p:extLst>
      <p:ext uri="{BB962C8B-B14F-4D97-AF65-F5344CB8AC3E}">
        <p14:creationId xmlns:p14="http://schemas.microsoft.com/office/powerpoint/2010/main" val="845024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34813" y="770153"/>
            <a:ext cx="7273381" cy="577022"/>
          </a:xfrm>
        </p:spPr>
        <p:txBody>
          <a:bodyPr/>
          <a:lstStyle/>
          <a:p>
            <a:r>
              <a:rPr lang="sv-SE" dirty="0"/>
              <a:t>Så tillförs regional och lokal information</a:t>
            </a:r>
          </a:p>
        </p:txBody>
      </p:sp>
      <p:sp>
        <p:nvSpPr>
          <p:cNvPr id="3" name="Platshållare för innehåll 2"/>
          <p:cNvSpPr>
            <a:spLocks noGrp="1"/>
          </p:cNvSpPr>
          <p:nvPr>
            <p:ph idx="1"/>
          </p:nvPr>
        </p:nvSpPr>
        <p:spPr>
          <a:xfrm>
            <a:off x="1285390" y="1352514"/>
            <a:ext cx="6651315" cy="2329436"/>
          </a:xfrm>
        </p:spPr>
        <p:txBody>
          <a:bodyPr vert="horz" lIns="91440" tIns="45720" rIns="91440" bIns="45720" rtlCol="0" anchor="t">
            <a:normAutofit/>
          </a:bodyPr>
          <a:lstStyle/>
          <a:p>
            <a:r>
              <a:rPr lang="sv-SE" dirty="0"/>
              <a:t>Via regionala tillägg till 1177-sidor som länkas till från Min vårdplan</a:t>
            </a:r>
          </a:p>
          <a:p>
            <a:r>
              <a:rPr lang="sv-SE" dirty="0"/>
              <a:t>Via (Digitala) kallelser</a:t>
            </a:r>
          </a:p>
          <a:p>
            <a:r>
              <a:rPr lang="sv-SE" dirty="0"/>
              <a:t>Via Bokade tider</a:t>
            </a:r>
          </a:p>
          <a:p>
            <a:r>
              <a:rPr lang="sv-SE" dirty="0"/>
              <a:t>Via meddelanden och sidkommentarer i Min vårdplan</a:t>
            </a:r>
          </a:p>
          <a:p>
            <a:r>
              <a:rPr lang="sv-SE" dirty="0"/>
              <a:t>Via fältet Välkomsttext till invånaren i Min vårdplan</a:t>
            </a:r>
          </a:p>
          <a:p>
            <a:r>
              <a:rPr lang="sv-SE" dirty="0"/>
              <a:t>Via bifogade filer till meddelanden via personalverktyget 1177:s e-tjänster</a:t>
            </a:r>
          </a:p>
        </p:txBody>
      </p:sp>
      <p:sp>
        <p:nvSpPr>
          <p:cNvPr id="4" name="Platshållare för datum 3"/>
          <p:cNvSpPr>
            <a:spLocks noGrp="1"/>
          </p:cNvSpPr>
          <p:nvPr>
            <p:ph type="dt" sz="half" idx="2"/>
          </p:nvPr>
        </p:nvSpPr>
        <p:spPr/>
        <p:txBody>
          <a:bodyPr/>
          <a:lstStyle/>
          <a:p>
            <a:fld id="{2DDD3AC3-88BB-4D24-8F15-D3EF3B4DFBBC}"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a:t>
            </a:r>
          </a:p>
        </p:txBody>
      </p:sp>
    </p:spTree>
    <p:extLst>
      <p:ext uri="{BB962C8B-B14F-4D97-AF65-F5344CB8AC3E}">
        <p14:creationId xmlns:p14="http://schemas.microsoft.com/office/powerpoint/2010/main" val="3025987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34813" y="770153"/>
            <a:ext cx="7273381" cy="577022"/>
          </a:xfrm>
        </p:spPr>
        <p:txBody>
          <a:bodyPr/>
          <a:lstStyle/>
          <a:p>
            <a:r>
              <a:rPr lang="sv-SE" dirty="0"/>
              <a:t>Varför erbjuds nationell Min vårdplan? </a:t>
            </a:r>
          </a:p>
        </p:txBody>
      </p:sp>
      <p:sp>
        <p:nvSpPr>
          <p:cNvPr id="4" name="Platshållare för datum 3"/>
          <p:cNvSpPr>
            <a:spLocks noGrp="1"/>
          </p:cNvSpPr>
          <p:nvPr>
            <p:ph type="dt" sz="half" idx="2"/>
          </p:nvPr>
        </p:nvSpPr>
        <p:spPr/>
        <p:txBody>
          <a:bodyPr/>
          <a:lstStyle/>
          <a:p>
            <a:fld id="{2DDD3AC3-88BB-4D24-8F15-D3EF3B4DFBBC}"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6" name="Rektangel: diagonala rundade hörn 3">
            <a:extLst>
              <a:ext uri="{FF2B5EF4-FFF2-40B4-BE49-F238E27FC236}">
                <a16:creationId xmlns:a16="http://schemas.microsoft.com/office/drawing/2014/main" id="{0290FE3E-4626-4FFD-B93F-94DDBBB3E0FF}"/>
              </a:ext>
            </a:extLst>
          </p:cNvPr>
          <p:cNvSpPr/>
          <p:nvPr/>
        </p:nvSpPr>
        <p:spPr>
          <a:xfrm>
            <a:off x="1558436" y="1371600"/>
            <a:ext cx="2993762" cy="1323626"/>
          </a:xfrm>
          <a:prstGeom prst="round2DiagRect">
            <a:avLst/>
          </a:prstGeom>
          <a:solidFill>
            <a:schemeClr val="accent3">
              <a:lumMod val="20000"/>
              <a:lumOff val="80000"/>
            </a:schemeClr>
          </a:solidFill>
          <a:ln>
            <a:solidFill>
              <a:schemeClr val="accent3">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350" dirty="0">
                <a:solidFill>
                  <a:schemeClr val="tx1"/>
                </a:solidFill>
                <a:sym typeface="Wingdings" panose="05000000000000000000" pitchFamily="2" charset="2"/>
              </a:rPr>
              <a:t> </a:t>
            </a:r>
            <a:r>
              <a:rPr lang="sv-SE" sz="1350" dirty="0">
                <a:solidFill>
                  <a:schemeClr val="tx1"/>
                </a:solidFill>
              </a:rPr>
              <a:t>Öka kvaliteten och jämlikheten på patientinformationen</a:t>
            </a:r>
          </a:p>
        </p:txBody>
      </p:sp>
      <p:sp>
        <p:nvSpPr>
          <p:cNvPr id="7" name="Rektangel: diagonala rundade hörn 4">
            <a:extLst>
              <a:ext uri="{FF2B5EF4-FFF2-40B4-BE49-F238E27FC236}">
                <a16:creationId xmlns:a16="http://schemas.microsoft.com/office/drawing/2014/main" id="{EDD3AFF4-2DB5-40EE-A643-53423186EB54}"/>
              </a:ext>
            </a:extLst>
          </p:cNvPr>
          <p:cNvSpPr/>
          <p:nvPr/>
        </p:nvSpPr>
        <p:spPr>
          <a:xfrm>
            <a:off x="4664338" y="1371600"/>
            <a:ext cx="2993762" cy="1323626"/>
          </a:xfrm>
          <a:prstGeom prst="round2Diag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350" dirty="0">
                <a:solidFill>
                  <a:schemeClr val="tx1"/>
                </a:solidFill>
                <a:sym typeface="Wingdings" panose="05000000000000000000" pitchFamily="2" charset="2"/>
              </a:rPr>
              <a:t> </a:t>
            </a:r>
            <a:r>
              <a:rPr lang="sv-SE" sz="1350" dirty="0">
                <a:solidFill>
                  <a:schemeClr val="tx1"/>
                </a:solidFill>
              </a:rPr>
              <a:t>Avlasta regioner och verksamheter, resurssparande </a:t>
            </a:r>
          </a:p>
        </p:txBody>
      </p:sp>
      <p:sp>
        <p:nvSpPr>
          <p:cNvPr id="8" name="Rektangel: diagonala rundade hörn 5">
            <a:extLst>
              <a:ext uri="{FF2B5EF4-FFF2-40B4-BE49-F238E27FC236}">
                <a16:creationId xmlns:a16="http://schemas.microsoft.com/office/drawing/2014/main" id="{927EAA27-273F-494F-9C9D-2A80D2156832}"/>
              </a:ext>
            </a:extLst>
          </p:cNvPr>
          <p:cNvSpPr/>
          <p:nvPr/>
        </p:nvSpPr>
        <p:spPr>
          <a:xfrm>
            <a:off x="1558436" y="2824969"/>
            <a:ext cx="2993762" cy="1323626"/>
          </a:xfrm>
          <a:prstGeom prst="round2DiagRect">
            <a:avLst/>
          </a:prstGeom>
          <a:solidFill>
            <a:schemeClr val="accent1">
              <a:lumMod val="40000"/>
              <a:lumOff val="6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350" dirty="0">
                <a:solidFill>
                  <a:schemeClr val="tx1"/>
                </a:solidFill>
                <a:sym typeface="Wingdings" panose="05000000000000000000" pitchFamily="2" charset="2"/>
              </a:rPr>
              <a:t> </a:t>
            </a:r>
            <a:r>
              <a:rPr lang="sv-SE" sz="1350" dirty="0">
                <a:solidFill>
                  <a:schemeClr val="tx1"/>
                </a:solidFill>
              </a:rPr>
              <a:t>Skapa förutsättningar för ökad patientdelaktighet och trygghet genom ändrade arbetssätt</a:t>
            </a:r>
          </a:p>
        </p:txBody>
      </p:sp>
      <p:pic>
        <p:nvPicPr>
          <p:cNvPr id="9" name="Bildobjekt 8">
            <a:extLst>
              <a:ext uri="{FF2B5EF4-FFF2-40B4-BE49-F238E27FC236}">
                <a16:creationId xmlns:a16="http://schemas.microsoft.com/office/drawing/2014/main" id="{198F56D2-4A45-42F0-9048-A4353B72BC78}"/>
              </a:ext>
            </a:extLst>
          </p:cNvPr>
          <p:cNvPicPr>
            <a:picLocks noChangeAspect="1"/>
          </p:cNvPicPr>
          <p:nvPr/>
        </p:nvPicPr>
        <p:blipFill rotWithShape="1">
          <a:blip r:embed="rId2"/>
          <a:srcRect t="7331" b="24799"/>
          <a:stretch/>
        </p:blipFill>
        <p:spPr>
          <a:xfrm>
            <a:off x="4664338" y="2824969"/>
            <a:ext cx="2993762" cy="1318847"/>
          </a:xfrm>
          <a:prstGeom prst="round2Diag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63842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321469" y="1241391"/>
            <a:ext cx="5530804" cy="1730308"/>
          </a:xfrm>
        </p:spPr>
        <p:txBody>
          <a:bodyPr/>
          <a:lstStyle/>
          <a:p>
            <a:r>
              <a:rPr lang="sv-SE" dirty="0"/>
              <a:t>Arbetssätt i Min vårdplan</a:t>
            </a:r>
          </a:p>
        </p:txBody>
      </p:sp>
      <p:sp>
        <p:nvSpPr>
          <p:cNvPr id="2" name="Platshållare för datum 1"/>
          <p:cNvSpPr>
            <a:spLocks noGrp="1"/>
          </p:cNvSpPr>
          <p:nvPr>
            <p:ph type="dt" sz="half" idx="10"/>
          </p:nvPr>
        </p:nvSpPr>
        <p:spPr/>
        <p:txBody>
          <a:bodyPr/>
          <a:lstStyle/>
          <a:p>
            <a:fld id="{E6AEB53C-C248-438C-A4B4-22FC8E29925E}"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dirty="0">
                <a:latin typeface="Arial"/>
                <a:cs typeface="Arial"/>
              </a:rPr>
              <a:t>Utbildning Min vårdplan via 1177</a:t>
            </a:r>
            <a:endParaRPr lang="sv-SE" dirty="0"/>
          </a:p>
        </p:txBody>
      </p:sp>
    </p:spTree>
    <p:extLst>
      <p:ext uri="{BB962C8B-B14F-4D97-AF65-F5344CB8AC3E}">
        <p14:creationId xmlns:p14="http://schemas.microsoft.com/office/powerpoint/2010/main" val="4107881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85800" y="955641"/>
            <a:ext cx="5530804" cy="1730308"/>
          </a:xfrm>
        </p:spPr>
        <p:txBody>
          <a:bodyPr/>
          <a:lstStyle/>
          <a:p>
            <a:r>
              <a:rPr lang="sv-SE" dirty="0"/>
              <a:t>Att tillfråga patienten och starta en Min vårdplan</a:t>
            </a:r>
          </a:p>
        </p:txBody>
      </p:sp>
      <p:sp>
        <p:nvSpPr>
          <p:cNvPr id="2" name="Platshållare för datum 1"/>
          <p:cNvSpPr>
            <a:spLocks noGrp="1"/>
          </p:cNvSpPr>
          <p:nvPr>
            <p:ph type="dt" sz="half" idx="10"/>
          </p:nvPr>
        </p:nvSpPr>
        <p:spPr/>
        <p:txBody>
          <a:bodyPr/>
          <a:lstStyle/>
          <a:p>
            <a:fld id="{8B52AB34-70E8-4B5F-9924-AC476952795A}"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dirty="0">
                <a:latin typeface="Arial"/>
                <a:cs typeface="Arial"/>
              </a:rPr>
              <a:t>Utbildning Min vårdplan via 1177 </a:t>
            </a:r>
          </a:p>
        </p:txBody>
      </p:sp>
    </p:spTree>
    <p:extLst>
      <p:ext uri="{BB962C8B-B14F-4D97-AF65-F5344CB8AC3E}">
        <p14:creationId xmlns:p14="http://schemas.microsoft.com/office/powerpoint/2010/main" val="972116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Arbetsgången</a:t>
            </a:r>
          </a:p>
        </p:txBody>
      </p:sp>
      <p:sp>
        <p:nvSpPr>
          <p:cNvPr id="3" name="Platshållare för datum 2"/>
          <p:cNvSpPr>
            <a:spLocks noGrp="1"/>
          </p:cNvSpPr>
          <p:nvPr>
            <p:ph type="dt" sz="half" idx="2"/>
          </p:nvPr>
        </p:nvSpPr>
        <p:spPr/>
        <p:txBody>
          <a:bodyPr/>
          <a:lstStyle/>
          <a:p>
            <a:fld id="{FF5EF52D-AE01-41F4-AE59-D8B7F115DC55}" type="datetime1">
              <a:rPr lang="sv-SE" smtClean="0"/>
              <a:t>2024-09-30</a:t>
            </a:fld>
            <a:endParaRPr lang="sv-SE" dirty="0"/>
          </a:p>
        </p:txBody>
      </p:sp>
      <p:sp>
        <p:nvSpPr>
          <p:cNvPr id="4" name="Platshållare för sidfot 3"/>
          <p:cNvSpPr>
            <a:spLocks noGrp="1"/>
          </p:cNvSpPr>
          <p:nvPr>
            <p:ph type="ftr" sz="quarter" idx="3"/>
          </p:nvPr>
        </p:nvSpPr>
        <p:spPr/>
        <p:txBody>
          <a:bodyPr/>
          <a:lstStyle/>
          <a:p>
            <a:r>
              <a:rPr lang="sv-SE" dirty="0"/>
              <a:t>Utbildning Min vårdplan via 1177 </a:t>
            </a:r>
          </a:p>
        </p:txBody>
      </p:sp>
      <p:graphicFrame>
        <p:nvGraphicFramePr>
          <p:cNvPr id="6" name="Platshållare för innehåll 10">
            <a:extLst>
              <a:ext uri="{FF2B5EF4-FFF2-40B4-BE49-F238E27FC236}">
                <a16:creationId xmlns:a16="http://schemas.microsoft.com/office/drawing/2014/main" id="{529C3B5C-9452-449C-8031-AF0BBC7ED781}"/>
              </a:ext>
            </a:extLst>
          </p:cNvPr>
          <p:cNvGraphicFramePr>
            <a:graphicFrameLocks/>
          </p:cNvGraphicFramePr>
          <p:nvPr>
            <p:extLst>
              <p:ext uri="{D42A27DB-BD31-4B8C-83A1-F6EECF244321}">
                <p14:modId xmlns:p14="http://schemas.microsoft.com/office/powerpoint/2010/main" val="1947556515"/>
              </p:ext>
            </p:extLst>
          </p:nvPr>
        </p:nvGraphicFramePr>
        <p:xfrm>
          <a:off x="263179" y="885299"/>
          <a:ext cx="8612429" cy="3268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ratbubbla: uppåtpil 21">
            <a:extLst>
              <a:ext uri="{FF2B5EF4-FFF2-40B4-BE49-F238E27FC236}">
                <a16:creationId xmlns:a16="http://schemas.microsoft.com/office/drawing/2014/main" id="{32AFFD91-EBD1-4707-A315-B80863F1942A}"/>
              </a:ext>
            </a:extLst>
          </p:cNvPr>
          <p:cNvSpPr/>
          <p:nvPr/>
        </p:nvSpPr>
        <p:spPr>
          <a:xfrm>
            <a:off x="303284" y="3329865"/>
            <a:ext cx="1659744" cy="1140435"/>
          </a:xfrm>
          <a:prstGeom prst="upArrowCallout">
            <a:avLst/>
          </a:prstGeom>
          <a:solidFill>
            <a:schemeClr val="accent2">
              <a:lumMod val="40000"/>
              <a:lumOff val="60000"/>
            </a:schemeClr>
          </a:solidFill>
          <a:ln>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200" dirty="0">
                <a:solidFill>
                  <a:schemeClr val="tx1"/>
                </a:solidFill>
              </a:rPr>
              <a:t>OBS! Min vårdplan synligt för patienten i samma stund som den startas.</a:t>
            </a:r>
          </a:p>
        </p:txBody>
      </p:sp>
      <p:sp>
        <p:nvSpPr>
          <p:cNvPr id="15" name="Pratbubbla: uppåtpil 21">
            <a:extLst>
              <a:ext uri="{FF2B5EF4-FFF2-40B4-BE49-F238E27FC236}">
                <a16:creationId xmlns:a16="http://schemas.microsoft.com/office/drawing/2014/main" id="{32AFFD91-EBD1-4707-A315-B80863F1942A}"/>
              </a:ext>
            </a:extLst>
          </p:cNvPr>
          <p:cNvSpPr/>
          <p:nvPr/>
        </p:nvSpPr>
        <p:spPr>
          <a:xfrm>
            <a:off x="3742128" y="3329866"/>
            <a:ext cx="1659744" cy="1140435"/>
          </a:xfrm>
          <a:prstGeom prst="upArrowCallout">
            <a:avLst/>
          </a:prstGeom>
          <a:solidFill>
            <a:schemeClr val="accent2">
              <a:lumMod val="40000"/>
              <a:lumOff val="60000"/>
            </a:schemeClr>
          </a:solidFill>
          <a:ln>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sv-SE" sz="1200" dirty="0">
              <a:solidFill>
                <a:schemeClr val="tx1"/>
              </a:solidFill>
              <a:cs typeface="Arial"/>
            </a:endParaRPr>
          </a:p>
          <a:p>
            <a:pPr algn="ctr"/>
            <a:r>
              <a:rPr lang="sv-SE" sz="1200" dirty="0">
                <a:solidFill>
                  <a:schemeClr val="tx1"/>
                </a:solidFill>
                <a:cs typeface="Arial"/>
              </a:rPr>
              <a:t>Aktivera nytt innehåll eller funktioner beroende på var patienten befinner sig</a:t>
            </a:r>
          </a:p>
          <a:p>
            <a:pPr algn="ctr"/>
            <a:endParaRPr lang="sv-SE" sz="1200" dirty="0">
              <a:solidFill>
                <a:schemeClr val="tx1"/>
              </a:solidFill>
              <a:cs typeface="Arial"/>
            </a:endParaRPr>
          </a:p>
        </p:txBody>
      </p:sp>
    </p:spTree>
    <p:extLst>
      <p:ext uri="{BB962C8B-B14F-4D97-AF65-F5344CB8AC3E}">
        <p14:creationId xmlns:p14="http://schemas.microsoft.com/office/powerpoint/2010/main" val="2768516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Agenda</a:t>
            </a:r>
          </a:p>
        </p:txBody>
      </p:sp>
      <p:sp>
        <p:nvSpPr>
          <p:cNvPr id="3" name="Platshållare för innehåll 2"/>
          <p:cNvSpPr>
            <a:spLocks noGrp="1"/>
          </p:cNvSpPr>
          <p:nvPr>
            <p:ph idx="1"/>
          </p:nvPr>
        </p:nvSpPr>
        <p:spPr>
          <a:xfrm>
            <a:off x="1539443" y="1607346"/>
            <a:ext cx="5339460" cy="2329436"/>
          </a:xfrm>
        </p:spPr>
        <p:txBody>
          <a:bodyPr vert="horz" lIns="91440" tIns="45720" rIns="91440" bIns="45720" rtlCol="0" anchor="t">
            <a:normAutofit/>
          </a:bodyPr>
          <a:lstStyle/>
          <a:p>
            <a:r>
              <a:rPr lang="sv-SE" dirty="0"/>
              <a:t>Min vårdplan via 1177</a:t>
            </a:r>
          </a:p>
          <a:p>
            <a:r>
              <a:rPr lang="sv-SE" dirty="0"/>
              <a:t>Arbetssätt  och funktioner i Min vårdplan</a:t>
            </a:r>
          </a:p>
          <a:p>
            <a:r>
              <a:rPr lang="sv-SE" dirty="0"/>
              <a:t>Länkar</a:t>
            </a:r>
          </a:p>
          <a:p>
            <a:r>
              <a:rPr lang="sv-SE" dirty="0"/>
              <a:t>Övningar</a:t>
            </a:r>
          </a:p>
        </p:txBody>
      </p:sp>
      <p:sp>
        <p:nvSpPr>
          <p:cNvPr id="4" name="Platshållare för datum 3"/>
          <p:cNvSpPr>
            <a:spLocks noGrp="1"/>
          </p:cNvSpPr>
          <p:nvPr>
            <p:ph type="dt" sz="half" idx="2"/>
          </p:nvPr>
        </p:nvSpPr>
        <p:spPr/>
        <p:txBody>
          <a:bodyPr/>
          <a:lstStyle/>
          <a:p>
            <a:fld id="{41FCAB48-EE30-432B-8A5A-0B8CCA881F50}"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spTree>
    <p:extLst>
      <p:ext uri="{BB962C8B-B14F-4D97-AF65-F5344CB8AC3E}">
        <p14:creationId xmlns:p14="http://schemas.microsoft.com/office/powerpoint/2010/main" val="3636793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37460" y="660358"/>
            <a:ext cx="5339461" cy="577022"/>
          </a:xfrm>
        </p:spPr>
        <p:txBody>
          <a:bodyPr/>
          <a:lstStyle/>
          <a:p>
            <a:r>
              <a:rPr lang="sv-SE" dirty="0"/>
              <a:t>Att tillfråga patienten</a:t>
            </a:r>
          </a:p>
        </p:txBody>
      </p:sp>
      <p:sp>
        <p:nvSpPr>
          <p:cNvPr id="4" name="Platshållare för datum 3"/>
          <p:cNvSpPr>
            <a:spLocks noGrp="1"/>
          </p:cNvSpPr>
          <p:nvPr>
            <p:ph type="dt" sz="half" idx="2"/>
          </p:nvPr>
        </p:nvSpPr>
        <p:spPr/>
        <p:txBody>
          <a:bodyPr/>
          <a:lstStyle/>
          <a:p>
            <a:fld id="{A403BD22-0CB1-4B8A-BB48-35D7992B7D8A}"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p>
        </p:txBody>
      </p:sp>
      <p:sp>
        <p:nvSpPr>
          <p:cNvPr id="7" name="Rektangel: diagonala rundade hörn 4">
            <a:extLst>
              <a:ext uri="{FF2B5EF4-FFF2-40B4-BE49-F238E27FC236}">
                <a16:creationId xmlns:a16="http://schemas.microsoft.com/office/drawing/2014/main" id="{3237F95F-FE6C-45B5-8B72-CA186D604A77}"/>
              </a:ext>
            </a:extLst>
          </p:cNvPr>
          <p:cNvSpPr/>
          <p:nvPr/>
        </p:nvSpPr>
        <p:spPr>
          <a:xfrm>
            <a:off x="5881617" y="3033389"/>
            <a:ext cx="2103860" cy="1041446"/>
          </a:xfrm>
          <a:prstGeom prst="round2Diag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200" dirty="0">
                <a:solidFill>
                  <a:schemeClr val="tx1"/>
                </a:solidFill>
              </a:rPr>
              <a:t>Min vårdplan kan uppdateras på distans</a:t>
            </a:r>
            <a:endParaRPr lang="sv-SE" sz="1050" dirty="0">
              <a:solidFill>
                <a:schemeClr val="tx1"/>
              </a:solidFill>
            </a:endParaRPr>
          </a:p>
        </p:txBody>
      </p:sp>
      <p:sp>
        <p:nvSpPr>
          <p:cNvPr id="8" name="Rektangel: diagonala rundade hörn 5">
            <a:extLst>
              <a:ext uri="{FF2B5EF4-FFF2-40B4-BE49-F238E27FC236}">
                <a16:creationId xmlns:a16="http://schemas.microsoft.com/office/drawing/2014/main" id="{6939C21D-A270-43DD-ABA6-D05557D65BCD}"/>
              </a:ext>
            </a:extLst>
          </p:cNvPr>
          <p:cNvSpPr/>
          <p:nvPr/>
        </p:nvSpPr>
        <p:spPr>
          <a:xfrm>
            <a:off x="3607190" y="3027322"/>
            <a:ext cx="2103860" cy="1041446"/>
          </a:xfrm>
          <a:prstGeom prst="round2DiagRect">
            <a:avLst/>
          </a:prstGeom>
          <a:solidFill>
            <a:schemeClr val="accent1">
              <a:lumMod val="40000"/>
              <a:lumOff val="6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200" dirty="0">
                <a:solidFill>
                  <a:schemeClr val="tx1"/>
                </a:solidFill>
              </a:rPr>
              <a:t>Patienten kan skicka meddelanden till sin vårdkontakt och fylla i formulär när som helst</a:t>
            </a:r>
            <a:endParaRPr lang="sv-SE" sz="1050" dirty="0">
              <a:solidFill>
                <a:schemeClr val="tx1"/>
              </a:solidFill>
            </a:endParaRPr>
          </a:p>
        </p:txBody>
      </p:sp>
      <p:sp>
        <p:nvSpPr>
          <p:cNvPr id="9" name="Rektangel: diagonala rundade hörn 8">
            <a:extLst>
              <a:ext uri="{FF2B5EF4-FFF2-40B4-BE49-F238E27FC236}">
                <a16:creationId xmlns:a16="http://schemas.microsoft.com/office/drawing/2014/main" id="{8E995E5D-CE12-4F1F-8D22-55FAC14725AC}"/>
              </a:ext>
            </a:extLst>
          </p:cNvPr>
          <p:cNvSpPr/>
          <p:nvPr/>
        </p:nvSpPr>
        <p:spPr>
          <a:xfrm>
            <a:off x="3607190" y="1841332"/>
            <a:ext cx="2110022" cy="1041446"/>
          </a:xfrm>
          <a:prstGeom prst="round2DiagRect">
            <a:avLst/>
          </a:prstGeom>
          <a:solidFill>
            <a:schemeClr val="bg2">
              <a:lumMod val="90000"/>
            </a:schemeClr>
          </a:solid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200" dirty="0">
                <a:solidFill>
                  <a:schemeClr val="tx1"/>
                </a:solidFill>
              </a:rPr>
              <a:t>Patienten når Min vårdplan genom att logga in på  1177 eller direkt på sob.1177.se.</a:t>
            </a:r>
            <a:endParaRPr lang="sv-SE" sz="1050" dirty="0">
              <a:solidFill>
                <a:schemeClr val="tx1"/>
              </a:solidFill>
              <a:cs typeface="Arial"/>
            </a:endParaRPr>
          </a:p>
        </p:txBody>
      </p:sp>
      <p:sp>
        <p:nvSpPr>
          <p:cNvPr id="10" name="Rektangel: diagonala rundade hörn 3">
            <a:extLst>
              <a:ext uri="{FF2B5EF4-FFF2-40B4-BE49-F238E27FC236}">
                <a16:creationId xmlns:a16="http://schemas.microsoft.com/office/drawing/2014/main" id="{E712CE66-1B3E-469C-81B5-96CE56D7F258}"/>
              </a:ext>
            </a:extLst>
          </p:cNvPr>
          <p:cNvSpPr/>
          <p:nvPr/>
        </p:nvSpPr>
        <p:spPr>
          <a:xfrm>
            <a:off x="1332764" y="1844878"/>
            <a:ext cx="2098419" cy="1041446"/>
          </a:xfrm>
          <a:prstGeom prst="round2DiagRect">
            <a:avLst/>
          </a:prstGeom>
          <a:solidFill>
            <a:schemeClr val="accent1">
              <a:lumMod val="20000"/>
              <a:lumOff val="80000"/>
            </a:schemeClr>
          </a:solidFill>
          <a:ln>
            <a:solidFill>
              <a:schemeClr val="accent1">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200" dirty="0">
                <a:solidFill>
                  <a:schemeClr val="tx1"/>
                </a:solidFill>
              </a:rPr>
              <a:t>Har patienten e-legitimation? Van att besöka 1177.se?</a:t>
            </a:r>
            <a:endParaRPr lang="sv-SE" sz="1050" dirty="0">
              <a:solidFill>
                <a:schemeClr val="tx1"/>
              </a:solidFill>
            </a:endParaRPr>
          </a:p>
        </p:txBody>
      </p:sp>
      <p:sp>
        <p:nvSpPr>
          <p:cNvPr id="11" name="Rektangel: diagonala rundade hörn 8">
            <a:extLst>
              <a:ext uri="{FF2B5EF4-FFF2-40B4-BE49-F238E27FC236}">
                <a16:creationId xmlns:a16="http://schemas.microsoft.com/office/drawing/2014/main" id="{8E995E5D-CE12-4F1F-8D22-55FAC14725AC}"/>
              </a:ext>
            </a:extLst>
          </p:cNvPr>
          <p:cNvSpPr/>
          <p:nvPr/>
        </p:nvSpPr>
        <p:spPr>
          <a:xfrm>
            <a:off x="1332763" y="3027322"/>
            <a:ext cx="2103860" cy="1041446"/>
          </a:xfrm>
          <a:prstGeom prst="round2DiagRect">
            <a:avLst/>
          </a:prstGeom>
          <a:solidFill>
            <a:schemeClr val="accent2"/>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200" dirty="0">
                <a:solidFill>
                  <a:schemeClr val="tx1"/>
                </a:solidFill>
              </a:rPr>
              <a:t>Min vårdplan är alltid tillgänglig, via telefon, dator eller läsplatta</a:t>
            </a:r>
          </a:p>
        </p:txBody>
      </p:sp>
      <p:sp>
        <p:nvSpPr>
          <p:cNvPr id="12" name="Kommentar i oval 11"/>
          <p:cNvSpPr/>
          <p:nvPr/>
        </p:nvSpPr>
        <p:spPr>
          <a:xfrm>
            <a:off x="5893219" y="1748363"/>
            <a:ext cx="2377070" cy="947181"/>
          </a:xfrm>
          <a:prstGeom prst="wedgeEllipseCallout">
            <a:avLst>
              <a:gd name="adj1" fmla="val -41429"/>
              <a:gd name="adj2" fmla="val 67360"/>
            </a:avLst>
          </a:prstGeom>
          <a:solidFill>
            <a:schemeClr val="accent1">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Lyft fram fördelarna!</a:t>
            </a:r>
            <a:endParaRPr lang="sv-SE" sz="900" dirty="0"/>
          </a:p>
        </p:txBody>
      </p:sp>
    </p:spTree>
    <p:extLst>
      <p:ext uri="{BB962C8B-B14F-4D97-AF65-F5344CB8AC3E}">
        <p14:creationId xmlns:p14="http://schemas.microsoft.com/office/powerpoint/2010/main" val="3555842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7541A1-22F7-BBBD-72B9-AABC3C2A6969}"/>
              </a:ext>
            </a:extLst>
          </p:cNvPr>
          <p:cNvSpPr>
            <a:spLocks noGrp="1"/>
          </p:cNvSpPr>
          <p:nvPr>
            <p:ph type="title"/>
          </p:nvPr>
        </p:nvSpPr>
        <p:spPr>
          <a:xfrm>
            <a:off x="1902269" y="1265453"/>
            <a:ext cx="5339461" cy="577022"/>
          </a:xfrm>
        </p:spPr>
        <p:txBody>
          <a:bodyPr/>
          <a:lstStyle/>
          <a:p>
            <a:r>
              <a:rPr lang="sv-SE" dirty="0"/>
              <a:t>Min vårdplan i 1177 Stöd och behandling - översikten</a:t>
            </a:r>
          </a:p>
        </p:txBody>
      </p:sp>
      <p:sp>
        <p:nvSpPr>
          <p:cNvPr id="4" name="Platshållare för datum 3">
            <a:extLst>
              <a:ext uri="{FF2B5EF4-FFF2-40B4-BE49-F238E27FC236}">
                <a16:creationId xmlns:a16="http://schemas.microsoft.com/office/drawing/2014/main" id="{9AD70305-B8E8-CB20-D812-AFBAD4D94F73}"/>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176F6F09-7AE1-CC99-D510-74FC1325CC5B}"/>
              </a:ext>
            </a:extLst>
          </p:cNvPr>
          <p:cNvSpPr>
            <a:spLocks noGrp="1"/>
          </p:cNvSpPr>
          <p:nvPr>
            <p:ph type="ftr" sz="quarter" idx="3"/>
          </p:nvPr>
        </p:nvSpPr>
        <p:spPr/>
        <p:txBody>
          <a:bodyPr/>
          <a:lstStyle/>
          <a:p>
            <a:r>
              <a:rPr lang="sv-SE" dirty="0"/>
              <a:t>Utbildning Min vårdplan via 1177 </a:t>
            </a:r>
          </a:p>
        </p:txBody>
      </p:sp>
    </p:spTree>
    <p:extLst>
      <p:ext uri="{BB962C8B-B14F-4D97-AF65-F5344CB8AC3E}">
        <p14:creationId xmlns:p14="http://schemas.microsoft.com/office/powerpoint/2010/main" val="35454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p:cNvSpPr>
            <a:spLocks noGrp="1"/>
          </p:cNvSpPr>
          <p:nvPr>
            <p:ph idx="1"/>
          </p:nvPr>
        </p:nvSpPr>
        <p:spPr>
          <a:xfrm>
            <a:off x="515311" y="1396762"/>
            <a:ext cx="6605505" cy="2128288"/>
          </a:xfrm>
        </p:spPr>
        <p:txBody>
          <a:bodyPr>
            <a:normAutofit fontScale="92500" lnSpcReduction="10000"/>
          </a:bodyPr>
          <a:lstStyle/>
          <a:p>
            <a:pPr marL="342900" lvl="1" indent="0">
              <a:buNone/>
            </a:pPr>
            <a:r>
              <a:rPr lang="sv-SE" b="1" dirty="0"/>
              <a:t>Moment</a:t>
            </a:r>
            <a:r>
              <a:rPr lang="sv-SE" dirty="0"/>
              <a:t> = generisk benämning på stöd- och behandlingsprogram. Min vårdplan bröstcancer är t. ex. ett moment. </a:t>
            </a:r>
          </a:p>
          <a:p>
            <a:pPr marL="342900" lvl="1" indent="0">
              <a:buNone/>
            </a:pPr>
            <a:r>
              <a:rPr lang="sv-SE" b="1" dirty="0"/>
              <a:t>Modul</a:t>
            </a:r>
            <a:r>
              <a:rPr lang="sv-SE" dirty="0"/>
              <a:t> = behållare för ett eller flera sammanhängande avsnitt i moment. Kan även innehålla formulär.</a:t>
            </a:r>
          </a:p>
          <a:p>
            <a:pPr marL="342900" lvl="1" indent="0">
              <a:buNone/>
            </a:pPr>
            <a:r>
              <a:rPr lang="sv-SE" b="1" dirty="0"/>
              <a:t>Avsnitt</a:t>
            </a:r>
            <a:r>
              <a:rPr lang="sv-SE" dirty="0"/>
              <a:t> = grupperar och håller ihop steg (sidor) i en modul</a:t>
            </a:r>
          </a:p>
          <a:p>
            <a:pPr marL="342900" lvl="1" indent="0">
              <a:buNone/>
            </a:pPr>
            <a:r>
              <a:rPr lang="sv-SE" b="1" dirty="0"/>
              <a:t>Steg</a:t>
            </a:r>
            <a:r>
              <a:rPr lang="sv-SE" dirty="0"/>
              <a:t> = en sida med innehåll i ett avsnitt. Kan bestå av text, media, länkar och formulär.</a:t>
            </a:r>
          </a:p>
          <a:p>
            <a:pPr marL="342900" lvl="1" indent="0">
              <a:buNone/>
            </a:pPr>
            <a:r>
              <a:rPr lang="sv-SE" b="1" dirty="0"/>
              <a:t>Behandlare = </a:t>
            </a:r>
            <a:r>
              <a:rPr lang="sv-SE" dirty="0"/>
              <a:t>kontaktsjuksköterska eller annan vårdpersonal som startar och är ansvarig för startade moment/Min vårdplan.</a:t>
            </a:r>
          </a:p>
          <a:p>
            <a:pPr marL="342900" lvl="1" indent="0">
              <a:buNone/>
            </a:pPr>
            <a:r>
              <a:rPr lang="sv-SE" b="1" dirty="0"/>
              <a:t>Invånare</a:t>
            </a:r>
            <a:r>
              <a:rPr lang="sv-SE" dirty="0"/>
              <a:t>= patient</a:t>
            </a:r>
          </a:p>
        </p:txBody>
      </p:sp>
      <p:sp>
        <p:nvSpPr>
          <p:cNvPr id="4" name="Rubrik 3"/>
          <p:cNvSpPr>
            <a:spLocks noGrp="1"/>
          </p:cNvSpPr>
          <p:nvPr>
            <p:ph type="title"/>
          </p:nvPr>
        </p:nvSpPr>
        <p:spPr>
          <a:xfrm>
            <a:off x="923061" y="337030"/>
            <a:ext cx="5592795" cy="949085"/>
          </a:xfrm>
        </p:spPr>
        <p:txBody>
          <a:bodyPr/>
          <a:lstStyle/>
          <a:p>
            <a:br>
              <a:rPr lang="sv-SE" dirty="0"/>
            </a:br>
            <a:r>
              <a:rPr lang="sv-SE" sz="2100" dirty="0"/>
              <a:t>Begrepp i systemet Stöd och Behandling</a:t>
            </a:r>
          </a:p>
        </p:txBody>
      </p:sp>
      <p:sp>
        <p:nvSpPr>
          <p:cNvPr id="2" name="Platshållare för datum 1">
            <a:extLst>
              <a:ext uri="{FF2B5EF4-FFF2-40B4-BE49-F238E27FC236}">
                <a16:creationId xmlns:a16="http://schemas.microsoft.com/office/drawing/2014/main" id="{13B28AE2-F6A9-4A9E-846B-EF99BCCB68F2}"/>
              </a:ext>
            </a:extLst>
          </p:cNvPr>
          <p:cNvSpPr>
            <a:spLocks noGrp="1"/>
          </p:cNvSpPr>
          <p:nvPr>
            <p:ph type="dt" sz="half" idx="2"/>
          </p:nvPr>
        </p:nvSpPr>
        <p:spPr/>
        <p:txBody>
          <a:bodyPr/>
          <a:lstStyle/>
          <a:p>
            <a:fld id="{C1F4BC46-81F3-45BE-BC79-72E2044FD9BA}" type="datetime1">
              <a:rPr lang="sv-SE" smtClean="0"/>
              <a:t>2024-09-30</a:t>
            </a:fld>
            <a:endParaRPr lang="sv-SE"/>
          </a:p>
        </p:txBody>
      </p:sp>
      <p:sp>
        <p:nvSpPr>
          <p:cNvPr id="3" name="Platshållare för sidfot 2">
            <a:extLst>
              <a:ext uri="{FF2B5EF4-FFF2-40B4-BE49-F238E27FC236}">
                <a16:creationId xmlns:a16="http://schemas.microsoft.com/office/drawing/2014/main" id="{4D668396-C0CB-48BA-BBF4-4A09BF61DD2F}"/>
              </a:ext>
            </a:extLst>
          </p:cNvPr>
          <p:cNvSpPr>
            <a:spLocks noGrp="1"/>
          </p:cNvSpPr>
          <p:nvPr>
            <p:ph type="ftr" sz="quarter" idx="3"/>
          </p:nvPr>
        </p:nvSpPr>
        <p:spPr/>
        <p:txBody>
          <a:bodyPr/>
          <a:lstStyle/>
          <a:p>
            <a:r>
              <a:rPr lang="sv-SE" dirty="0"/>
              <a:t>Utbildning Min vårdplan via 1177</a:t>
            </a:r>
          </a:p>
        </p:txBody>
      </p:sp>
      <p:pic>
        <p:nvPicPr>
          <p:cNvPr id="5" name="Bildobjekt 4" descr="En bild som visar clipart, Grafik, design, kreativitet&#10;&#10;Automatiskt genererad beskrivning">
            <a:extLst>
              <a:ext uri="{FF2B5EF4-FFF2-40B4-BE49-F238E27FC236}">
                <a16:creationId xmlns:a16="http://schemas.microsoft.com/office/drawing/2014/main" id="{DC57A485-C95D-46ED-0E4F-EAFE74E9FDA2}"/>
              </a:ext>
            </a:extLst>
          </p:cNvPr>
          <p:cNvPicPr>
            <a:picLocks noChangeAspect="1"/>
          </p:cNvPicPr>
          <p:nvPr/>
        </p:nvPicPr>
        <p:blipFill>
          <a:blip r:embed="rId4"/>
          <a:stretch>
            <a:fillRect/>
          </a:stretch>
        </p:blipFill>
        <p:spPr>
          <a:xfrm>
            <a:off x="7502299" y="1288596"/>
            <a:ext cx="1552575" cy="2076450"/>
          </a:xfrm>
          <a:prstGeom prst="rect">
            <a:avLst/>
          </a:prstGeom>
        </p:spPr>
      </p:pic>
    </p:spTree>
    <p:custDataLst>
      <p:tags r:id="rId1"/>
    </p:custDataLst>
    <p:extLst>
      <p:ext uri="{BB962C8B-B14F-4D97-AF65-F5344CB8AC3E}">
        <p14:creationId xmlns:p14="http://schemas.microsoft.com/office/powerpoint/2010/main" val="2874386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18131F-7CE1-9150-52D2-2BA4F5233555}"/>
              </a:ext>
            </a:extLst>
          </p:cNvPr>
          <p:cNvSpPr>
            <a:spLocks noGrp="1"/>
          </p:cNvSpPr>
          <p:nvPr>
            <p:ph type="ctrTitle"/>
          </p:nvPr>
        </p:nvSpPr>
        <p:spPr>
          <a:xfrm>
            <a:off x="1037892" y="328812"/>
            <a:ext cx="5857584" cy="1730308"/>
          </a:xfrm>
        </p:spPr>
        <p:txBody>
          <a:bodyPr>
            <a:normAutofit fontScale="90000"/>
          </a:bodyPr>
          <a:lstStyle/>
          <a:p>
            <a:r>
              <a:rPr lang="sv-SE" sz="1400" b="0" dirty="0">
                <a:latin typeface="+mn-lt"/>
                <a:cs typeface="Calibri" panose="020F0502020204030204" pitchFamily="34" charset="0"/>
              </a:rPr>
              <a:t>När du loggar in kommer du automatiskt till översikten </a:t>
            </a:r>
            <a:r>
              <a:rPr lang="sv-SE" sz="1400" b="0" i="1" dirty="0">
                <a:latin typeface="+mn-lt"/>
                <a:cs typeface="Calibri" panose="020F0502020204030204" pitchFamily="34" charset="0"/>
              </a:rPr>
              <a:t>Hantera moment.</a:t>
            </a:r>
            <a:br>
              <a:rPr lang="sv-SE" sz="1400" b="0" dirty="0">
                <a:latin typeface="+mn-lt"/>
                <a:cs typeface="Calibri" panose="020F0502020204030204" pitchFamily="34" charset="0"/>
              </a:rPr>
            </a:br>
            <a:br>
              <a:rPr lang="sv-SE" sz="1400" b="0" dirty="0">
                <a:latin typeface="+mn-lt"/>
                <a:cs typeface="Calibri" panose="020F0502020204030204" pitchFamily="34" charset="0"/>
              </a:rPr>
            </a:br>
            <a:r>
              <a:rPr lang="sv-SE" sz="1400" b="0" dirty="0">
                <a:latin typeface="+mn-lt"/>
                <a:cs typeface="Calibri" panose="020F0502020204030204" pitchFamily="34" charset="0"/>
              </a:rPr>
              <a:t>Du kommer per automatik in på </a:t>
            </a:r>
            <a:r>
              <a:rPr lang="sv-SE" sz="1400" b="0" i="1" dirty="0">
                <a:latin typeface="+mn-lt"/>
                <a:cs typeface="Calibri" panose="020F0502020204030204" pitchFamily="34" charset="0"/>
              </a:rPr>
              <a:t>Mina</a:t>
            </a:r>
            <a:r>
              <a:rPr lang="sv-SE" sz="1400" b="0" dirty="0">
                <a:latin typeface="+mn-lt"/>
                <a:cs typeface="Calibri" panose="020F0502020204030204" pitchFamily="34" charset="0"/>
              </a:rPr>
              <a:t>-fliken. Här finns alla dina pågående patienter som du är ansvarig för. </a:t>
            </a:r>
            <a:br>
              <a:rPr lang="sv-SE" sz="1400" b="0" dirty="0">
                <a:latin typeface="+mn-lt"/>
                <a:cs typeface="Calibri" panose="020F0502020204030204" pitchFamily="34" charset="0"/>
              </a:rPr>
            </a:br>
            <a:br>
              <a:rPr lang="sv-SE" sz="1400" b="0" dirty="0">
                <a:latin typeface="+mn-lt"/>
                <a:cs typeface="Calibri" panose="020F0502020204030204" pitchFamily="34" charset="0"/>
              </a:rPr>
            </a:br>
            <a:r>
              <a:rPr lang="sv-SE" sz="1400" b="0" dirty="0">
                <a:latin typeface="+mn-lt"/>
                <a:cs typeface="Calibri" panose="020F0502020204030204" pitchFamily="34" charset="0"/>
              </a:rPr>
              <a:t>I </a:t>
            </a:r>
            <a:r>
              <a:rPr lang="sv-SE" sz="1400" b="0" i="1" dirty="0">
                <a:latin typeface="+mn-lt"/>
                <a:cs typeface="Calibri" panose="020F0502020204030204" pitchFamily="34" charset="0"/>
              </a:rPr>
              <a:t>Alla</a:t>
            </a:r>
            <a:r>
              <a:rPr lang="sv-SE" sz="1400" b="0" dirty="0">
                <a:latin typeface="+mn-lt"/>
                <a:cs typeface="Calibri" panose="020F0502020204030204" pitchFamily="34" charset="0"/>
              </a:rPr>
              <a:t>-fliken finns alla pågående Min vårdplan på enheten. Alla behandlare på enheten kan hantera alla startade Min vårdplan där.</a:t>
            </a:r>
            <a:br>
              <a:rPr lang="sv-SE" sz="1400" b="0" dirty="0">
                <a:latin typeface="+mn-lt"/>
                <a:cs typeface="Calibri" panose="020F0502020204030204" pitchFamily="34" charset="0"/>
              </a:rPr>
            </a:br>
            <a:endParaRPr lang="sv-SE" sz="1400" b="0" dirty="0">
              <a:latin typeface="+mn-lt"/>
              <a:cs typeface="Calibri" panose="020F0502020204030204" pitchFamily="34" charset="0"/>
            </a:endParaRPr>
          </a:p>
        </p:txBody>
      </p:sp>
      <p:sp>
        <p:nvSpPr>
          <p:cNvPr id="3" name="Platshållare för datum 2">
            <a:extLst>
              <a:ext uri="{FF2B5EF4-FFF2-40B4-BE49-F238E27FC236}">
                <a16:creationId xmlns:a16="http://schemas.microsoft.com/office/drawing/2014/main" id="{8592AF26-819D-F373-3864-024B3167A31C}"/>
              </a:ext>
            </a:extLst>
          </p:cNvPr>
          <p:cNvSpPr>
            <a:spLocks noGrp="1"/>
          </p:cNvSpPr>
          <p:nvPr>
            <p:ph type="dt" sz="half" idx="10"/>
          </p:nvPr>
        </p:nvSpPr>
        <p:spPr/>
        <p:txBody>
          <a:bodyPr/>
          <a:lstStyle/>
          <a:p>
            <a:fld id="{2242B71B-6CC5-4F93-B01A-A2E918FFAC04}" type="datetime1">
              <a:rPr lang="sv-SE" smtClean="0"/>
              <a:t>2024-09-30</a:t>
            </a:fld>
            <a:endParaRPr lang="sv-SE" dirty="0"/>
          </a:p>
        </p:txBody>
      </p:sp>
      <p:sp>
        <p:nvSpPr>
          <p:cNvPr id="4" name="Platshållare för sidfot 3">
            <a:extLst>
              <a:ext uri="{FF2B5EF4-FFF2-40B4-BE49-F238E27FC236}">
                <a16:creationId xmlns:a16="http://schemas.microsoft.com/office/drawing/2014/main" id="{DD5A8339-7EE3-A8A4-70B0-94243A8BB4DB}"/>
              </a:ext>
            </a:extLst>
          </p:cNvPr>
          <p:cNvSpPr>
            <a:spLocks noGrp="1"/>
          </p:cNvSpPr>
          <p:nvPr>
            <p:ph type="ftr" sz="quarter" idx="11"/>
          </p:nvPr>
        </p:nvSpPr>
        <p:spPr/>
        <p:txBody>
          <a:bodyPr/>
          <a:lstStyle/>
          <a:p>
            <a:r>
              <a:rPr lang="sv-SE" dirty="0"/>
              <a:t>Utbildning Min vårdplan via 1177 </a:t>
            </a:r>
          </a:p>
        </p:txBody>
      </p:sp>
      <p:pic>
        <p:nvPicPr>
          <p:cNvPr id="5" name="Bildobjekt 4">
            <a:extLst>
              <a:ext uri="{FF2B5EF4-FFF2-40B4-BE49-F238E27FC236}">
                <a16:creationId xmlns:a16="http://schemas.microsoft.com/office/drawing/2014/main" id="{43A31EDE-68AA-57EC-C308-FE8C229F7A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5196" y="2032673"/>
            <a:ext cx="6549885" cy="2488420"/>
          </a:xfrm>
          <a:prstGeom prst="rect">
            <a:avLst/>
          </a:prstGeom>
          <a:noFill/>
        </p:spPr>
      </p:pic>
      <p:sp>
        <p:nvSpPr>
          <p:cNvPr id="6" name="Rektangel: rundade hörn 5">
            <a:extLst>
              <a:ext uri="{FF2B5EF4-FFF2-40B4-BE49-F238E27FC236}">
                <a16:creationId xmlns:a16="http://schemas.microsoft.com/office/drawing/2014/main" id="{7F59C7EA-1C5B-8455-3713-886AD7C3C9D0}"/>
              </a:ext>
            </a:extLst>
          </p:cNvPr>
          <p:cNvSpPr/>
          <p:nvPr/>
        </p:nvSpPr>
        <p:spPr>
          <a:xfrm>
            <a:off x="1037892" y="2032673"/>
            <a:ext cx="1138459" cy="41982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7" name="Rektangel: rundade hörn 6">
            <a:extLst>
              <a:ext uri="{FF2B5EF4-FFF2-40B4-BE49-F238E27FC236}">
                <a16:creationId xmlns:a16="http://schemas.microsoft.com/office/drawing/2014/main" id="{A9591AA7-48A7-4BB1-D5A5-6BD7B17F3F1A}"/>
              </a:ext>
            </a:extLst>
          </p:cNvPr>
          <p:cNvSpPr/>
          <p:nvPr/>
        </p:nvSpPr>
        <p:spPr>
          <a:xfrm>
            <a:off x="1364104" y="3429257"/>
            <a:ext cx="1221650" cy="41982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72047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03A6DC-A729-C28B-E74A-8C217B1968B6}"/>
              </a:ext>
            </a:extLst>
          </p:cNvPr>
          <p:cNvSpPr>
            <a:spLocks noGrp="1"/>
          </p:cNvSpPr>
          <p:nvPr>
            <p:ph type="ctrTitle"/>
          </p:nvPr>
        </p:nvSpPr>
        <p:spPr>
          <a:xfrm>
            <a:off x="685800" y="740344"/>
            <a:ext cx="6119734" cy="1730308"/>
          </a:xfrm>
        </p:spPr>
        <p:txBody>
          <a:bodyPr>
            <a:normAutofit/>
          </a:bodyPr>
          <a:lstStyle/>
          <a:p>
            <a:r>
              <a:rPr lang="sv-SE" sz="1400" b="0" dirty="0"/>
              <a:t>Välj att visa </a:t>
            </a:r>
            <a:r>
              <a:rPr lang="sv-SE" sz="1400" b="0" i="1" dirty="0"/>
              <a:t>Alla</a:t>
            </a:r>
            <a:r>
              <a:rPr lang="sv-SE" sz="1400" b="0" dirty="0"/>
              <a:t> träffar per lista om det är fler än 15 aktiverade Min vårdplan, för att få bra översikt och slippa bläddra sida. </a:t>
            </a:r>
          </a:p>
        </p:txBody>
      </p:sp>
      <p:sp>
        <p:nvSpPr>
          <p:cNvPr id="3" name="Platshållare för datum 2">
            <a:extLst>
              <a:ext uri="{FF2B5EF4-FFF2-40B4-BE49-F238E27FC236}">
                <a16:creationId xmlns:a16="http://schemas.microsoft.com/office/drawing/2014/main" id="{86BF0554-D578-B3F5-8811-C15646A2F703}"/>
              </a:ext>
            </a:extLst>
          </p:cNvPr>
          <p:cNvSpPr>
            <a:spLocks noGrp="1"/>
          </p:cNvSpPr>
          <p:nvPr>
            <p:ph type="dt" sz="half" idx="10"/>
          </p:nvPr>
        </p:nvSpPr>
        <p:spPr/>
        <p:txBody>
          <a:bodyPr/>
          <a:lstStyle/>
          <a:p>
            <a:fld id="{2242B71B-6CC5-4F93-B01A-A2E918FFAC04}" type="datetime1">
              <a:rPr lang="sv-SE" smtClean="0"/>
              <a:t>2024-09-30</a:t>
            </a:fld>
            <a:endParaRPr lang="sv-SE" dirty="0"/>
          </a:p>
        </p:txBody>
      </p:sp>
      <p:sp>
        <p:nvSpPr>
          <p:cNvPr id="4" name="Platshållare för sidfot 3">
            <a:extLst>
              <a:ext uri="{FF2B5EF4-FFF2-40B4-BE49-F238E27FC236}">
                <a16:creationId xmlns:a16="http://schemas.microsoft.com/office/drawing/2014/main" id="{C694215E-7E3D-3D05-BE24-5DE91DB8E096}"/>
              </a:ext>
            </a:extLst>
          </p:cNvPr>
          <p:cNvSpPr>
            <a:spLocks noGrp="1"/>
          </p:cNvSpPr>
          <p:nvPr>
            <p:ph type="ftr" sz="quarter" idx="11"/>
          </p:nvPr>
        </p:nvSpPr>
        <p:spPr/>
        <p:txBody>
          <a:bodyPr/>
          <a:lstStyle/>
          <a:p>
            <a:r>
              <a:rPr lang="sv-SE" dirty="0"/>
              <a:t>Utbildning Min vårdplan via 1177 </a:t>
            </a:r>
          </a:p>
        </p:txBody>
      </p:sp>
      <p:pic>
        <p:nvPicPr>
          <p:cNvPr id="5" name="Bildobjekt 4">
            <a:extLst>
              <a:ext uri="{FF2B5EF4-FFF2-40B4-BE49-F238E27FC236}">
                <a16:creationId xmlns:a16="http://schemas.microsoft.com/office/drawing/2014/main" id="{4D28C1C8-077E-5AE2-A818-DCB7E7F832A2}"/>
              </a:ext>
            </a:extLst>
          </p:cNvPr>
          <p:cNvPicPr>
            <a:picLocks noChangeAspect="1"/>
          </p:cNvPicPr>
          <p:nvPr/>
        </p:nvPicPr>
        <p:blipFill rotWithShape="1">
          <a:blip r:embed="rId2"/>
          <a:srcRect l="10871" t="13991" r="28120" b="60179"/>
          <a:stretch/>
        </p:blipFill>
        <p:spPr bwMode="auto">
          <a:xfrm>
            <a:off x="783687" y="2114550"/>
            <a:ext cx="5807613" cy="1382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7" name="textruta 6">
            <a:extLst>
              <a:ext uri="{FF2B5EF4-FFF2-40B4-BE49-F238E27FC236}">
                <a16:creationId xmlns:a16="http://schemas.microsoft.com/office/drawing/2014/main" id="{6BDB6651-3F5A-75A5-7A35-CC1D8E2A5ED7}"/>
              </a:ext>
            </a:extLst>
          </p:cNvPr>
          <p:cNvSpPr txBox="1"/>
          <p:nvPr/>
        </p:nvSpPr>
        <p:spPr>
          <a:xfrm>
            <a:off x="692674" y="779071"/>
            <a:ext cx="4572000" cy="400110"/>
          </a:xfrm>
          <a:prstGeom prst="rect">
            <a:avLst/>
          </a:prstGeom>
          <a:noFill/>
        </p:spPr>
        <p:txBody>
          <a:bodyPr wrap="square">
            <a:spAutoFit/>
          </a:bodyPr>
          <a:lstStyle/>
          <a:p>
            <a:r>
              <a:rPr lang="sv-SE" sz="2000" b="1" dirty="0"/>
              <a:t>Visa</a:t>
            </a:r>
            <a:r>
              <a:rPr lang="sv-SE" sz="1800" b="1" dirty="0"/>
              <a:t> alla aktiva Min vårdplan i listan</a:t>
            </a:r>
            <a:endParaRPr lang="sv-SE" b="1" dirty="0"/>
          </a:p>
        </p:txBody>
      </p:sp>
    </p:spTree>
    <p:extLst>
      <p:ext uri="{BB962C8B-B14F-4D97-AF65-F5344CB8AC3E}">
        <p14:creationId xmlns:p14="http://schemas.microsoft.com/office/powerpoint/2010/main" val="2406743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0683F8-F1B5-4E72-3586-069C097AEA9F}"/>
              </a:ext>
            </a:extLst>
          </p:cNvPr>
          <p:cNvSpPr>
            <a:spLocks noGrp="1"/>
          </p:cNvSpPr>
          <p:nvPr>
            <p:ph type="title"/>
          </p:nvPr>
        </p:nvSpPr>
        <p:spPr>
          <a:xfrm>
            <a:off x="1134813" y="315252"/>
            <a:ext cx="5339461" cy="577022"/>
          </a:xfrm>
        </p:spPr>
        <p:txBody>
          <a:bodyPr/>
          <a:lstStyle/>
          <a:p>
            <a:r>
              <a:rPr lang="sv-SE" dirty="0"/>
              <a:t>Använd sök- och filterfunktion</a:t>
            </a:r>
          </a:p>
        </p:txBody>
      </p:sp>
      <p:sp>
        <p:nvSpPr>
          <p:cNvPr id="3" name="Platshållare för innehåll 2">
            <a:extLst>
              <a:ext uri="{FF2B5EF4-FFF2-40B4-BE49-F238E27FC236}">
                <a16:creationId xmlns:a16="http://schemas.microsoft.com/office/drawing/2014/main" id="{CD6A87D8-EA46-8BB7-BDB9-A3FFDDF576BA}"/>
              </a:ext>
            </a:extLst>
          </p:cNvPr>
          <p:cNvSpPr>
            <a:spLocks noGrp="1"/>
          </p:cNvSpPr>
          <p:nvPr>
            <p:ph idx="1"/>
          </p:nvPr>
        </p:nvSpPr>
        <p:spPr>
          <a:xfrm>
            <a:off x="1134813" y="802503"/>
            <a:ext cx="5339460" cy="2329436"/>
          </a:xfrm>
        </p:spPr>
        <p:txBody>
          <a:bodyPr>
            <a:normAutofit/>
          </a:bodyPr>
          <a:lstStyle/>
          <a:p>
            <a:pPr marL="0" indent="0">
              <a:buNone/>
            </a:pPr>
            <a:r>
              <a:rPr lang="sv-SE" dirty="0"/>
              <a:t>I fritextfältet under </a:t>
            </a:r>
            <a:r>
              <a:rPr lang="sv-SE" i="1" dirty="0"/>
              <a:t>Mina moment </a:t>
            </a:r>
            <a:r>
              <a:rPr lang="sv-SE" dirty="0"/>
              <a:t>kan du till exempel söka upp en specifik patient genom att skriva namn eller personnummer. Du kan också välja att </a:t>
            </a:r>
            <a:r>
              <a:rPr lang="sv-SE" i="1" dirty="0"/>
              <a:t>Filtrera sökträffar </a:t>
            </a:r>
            <a:r>
              <a:rPr lang="sv-SE" dirty="0"/>
              <a:t>utifrån olika kategorier.</a:t>
            </a:r>
          </a:p>
          <a:p>
            <a:pPr marL="0" indent="0">
              <a:buNone/>
            </a:pPr>
            <a:r>
              <a:rPr lang="sv-SE" dirty="0"/>
              <a:t>OBS: Kom ihåg att nollställa alla filter när du är klar!</a:t>
            </a:r>
          </a:p>
        </p:txBody>
      </p:sp>
      <p:sp>
        <p:nvSpPr>
          <p:cNvPr id="4" name="Platshållare för datum 3">
            <a:extLst>
              <a:ext uri="{FF2B5EF4-FFF2-40B4-BE49-F238E27FC236}">
                <a16:creationId xmlns:a16="http://schemas.microsoft.com/office/drawing/2014/main" id="{E053E2C7-22AC-C9B7-9CC2-03EFE0E61D30}"/>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7BF9A3FA-033E-D5D7-A763-AAA0ABE62D73}"/>
              </a:ext>
            </a:extLst>
          </p:cNvPr>
          <p:cNvSpPr>
            <a:spLocks noGrp="1"/>
          </p:cNvSpPr>
          <p:nvPr>
            <p:ph type="ftr" sz="quarter" idx="3"/>
          </p:nvPr>
        </p:nvSpPr>
        <p:spPr/>
        <p:txBody>
          <a:bodyPr/>
          <a:lstStyle/>
          <a:p>
            <a:r>
              <a:rPr lang="sv-SE" dirty="0"/>
              <a:t>Utbildning Min vårdplan via 1177 </a:t>
            </a:r>
          </a:p>
        </p:txBody>
      </p:sp>
      <p:pic>
        <p:nvPicPr>
          <p:cNvPr id="7" name="Bildobjekt 6">
            <a:extLst>
              <a:ext uri="{FF2B5EF4-FFF2-40B4-BE49-F238E27FC236}">
                <a16:creationId xmlns:a16="http://schemas.microsoft.com/office/drawing/2014/main" id="{B24B6EC5-C585-7C10-54CB-DBDDB61E3223}"/>
              </a:ext>
            </a:extLst>
          </p:cNvPr>
          <p:cNvPicPr>
            <a:picLocks noChangeAspect="1"/>
          </p:cNvPicPr>
          <p:nvPr/>
        </p:nvPicPr>
        <p:blipFill rotWithShape="1">
          <a:blip r:embed="rId2"/>
          <a:srcRect l="9843" t="17947" r="12280" b="19235"/>
          <a:stretch/>
        </p:blipFill>
        <p:spPr bwMode="auto">
          <a:xfrm>
            <a:off x="117467" y="2453766"/>
            <a:ext cx="4454533" cy="202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8" name="Rektangel: rundade hörn 7">
            <a:extLst>
              <a:ext uri="{FF2B5EF4-FFF2-40B4-BE49-F238E27FC236}">
                <a16:creationId xmlns:a16="http://schemas.microsoft.com/office/drawing/2014/main" id="{804DFB49-B8E6-55C5-2920-91F4F444E6C9}"/>
              </a:ext>
            </a:extLst>
          </p:cNvPr>
          <p:cNvSpPr/>
          <p:nvPr/>
        </p:nvSpPr>
        <p:spPr>
          <a:xfrm>
            <a:off x="3756288" y="3330679"/>
            <a:ext cx="870423" cy="41982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361E85A2-A6AE-7581-3375-4B018C632AA6}"/>
              </a:ext>
            </a:extLst>
          </p:cNvPr>
          <p:cNvPicPr>
            <a:picLocks noChangeAspect="1"/>
          </p:cNvPicPr>
          <p:nvPr/>
        </p:nvPicPr>
        <p:blipFill rotWithShape="1">
          <a:blip r:embed="rId3"/>
          <a:srcRect l="9216" t="52051" r="11542" b="20590"/>
          <a:stretch/>
        </p:blipFill>
        <p:spPr bwMode="auto">
          <a:xfrm>
            <a:off x="4689239" y="2908903"/>
            <a:ext cx="4337294" cy="842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10" name="Rektangel: rundade hörn 9">
            <a:extLst>
              <a:ext uri="{FF2B5EF4-FFF2-40B4-BE49-F238E27FC236}">
                <a16:creationId xmlns:a16="http://schemas.microsoft.com/office/drawing/2014/main" id="{1B05E1F8-EF88-9EC9-B8D7-26EB4AB4E862}"/>
              </a:ext>
            </a:extLst>
          </p:cNvPr>
          <p:cNvSpPr/>
          <p:nvPr/>
        </p:nvSpPr>
        <p:spPr>
          <a:xfrm>
            <a:off x="8156110" y="2908903"/>
            <a:ext cx="870423" cy="276358"/>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92558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468023-B561-2672-E5F1-4038FFFD7866}"/>
              </a:ext>
            </a:extLst>
          </p:cNvPr>
          <p:cNvSpPr>
            <a:spLocks noGrp="1"/>
          </p:cNvSpPr>
          <p:nvPr>
            <p:ph type="title"/>
          </p:nvPr>
        </p:nvSpPr>
        <p:spPr>
          <a:xfrm>
            <a:off x="1084013" y="481642"/>
            <a:ext cx="5339461" cy="577022"/>
          </a:xfrm>
        </p:spPr>
        <p:txBody>
          <a:bodyPr/>
          <a:lstStyle/>
          <a:p>
            <a:r>
              <a:rPr lang="sv-SE" dirty="0"/>
              <a:t>Hantera flaggor</a:t>
            </a:r>
          </a:p>
        </p:txBody>
      </p:sp>
      <p:sp>
        <p:nvSpPr>
          <p:cNvPr id="4" name="Platshållare för datum 3">
            <a:extLst>
              <a:ext uri="{FF2B5EF4-FFF2-40B4-BE49-F238E27FC236}">
                <a16:creationId xmlns:a16="http://schemas.microsoft.com/office/drawing/2014/main" id="{5EA3B82B-88D6-499A-030E-05B62791F2FB}"/>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B332391E-7E61-2B1D-E1B9-CDE82A01D1D4}"/>
              </a:ext>
            </a:extLst>
          </p:cNvPr>
          <p:cNvSpPr>
            <a:spLocks noGrp="1"/>
          </p:cNvSpPr>
          <p:nvPr>
            <p:ph type="ftr" sz="quarter" idx="3"/>
          </p:nvPr>
        </p:nvSpPr>
        <p:spPr/>
        <p:txBody>
          <a:bodyPr/>
          <a:lstStyle/>
          <a:p>
            <a:r>
              <a:rPr lang="sv-SE" dirty="0"/>
              <a:t>Utbildning Min vårdplan via 1177 </a:t>
            </a:r>
          </a:p>
        </p:txBody>
      </p:sp>
      <p:pic>
        <p:nvPicPr>
          <p:cNvPr id="6" name="Platshållare för innehåll 5">
            <a:extLst>
              <a:ext uri="{FF2B5EF4-FFF2-40B4-BE49-F238E27FC236}">
                <a16:creationId xmlns:a16="http://schemas.microsoft.com/office/drawing/2014/main" id="{8ECF3109-6E39-13A7-795E-152E8147EA99}"/>
              </a:ext>
            </a:extLst>
          </p:cNvPr>
          <p:cNvPicPr>
            <a:picLocks noGrp="1" noChangeAspect="1"/>
          </p:cNvPicPr>
          <p:nvPr>
            <p:ph idx="1"/>
          </p:nvPr>
        </p:nvPicPr>
        <p:blipFill rotWithShape="1">
          <a:blip r:embed="rId2"/>
          <a:srcRect l="11358" t="12114" r="12709" b="75308"/>
          <a:stretch/>
        </p:blipFill>
        <p:spPr bwMode="auto">
          <a:xfrm>
            <a:off x="1084013" y="1350213"/>
            <a:ext cx="5821076" cy="5423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8" name="textruta 7">
            <a:extLst>
              <a:ext uri="{FF2B5EF4-FFF2-40B4-BE49-F238E27FC236}">
                <a16:creationId xmlns:a16="http://schemas.microsoft.com/office/drawing/2014/main" id="{5BCEEF3E-F669-7DAD-598C-3EB5C390CC9E}"/>
              </a:ext>
            </a:extLst>
          </p:cNvPr>
          <p:cNvSpPr txBox="1"/>
          <p:nvPr/>
        </p:nvSpPr>
        <p:spPr>
          <a:xfrm>
            <a:off x="689788" y="2025752"/>
            <a:ext cx="7679512" cy="1763560"/>
          </a:xfrm>
          <a:prstGeom prst="rect">
            <a:avLst/>
          </a:prstGeom>
          <a:noFill/>
        </p:spPr>
        <p:txBody>
          <a:bodyPr wrap="square">
            <a:spAutoFit/>
          </a:bodyPr>
          <a:lstStyle/>
          <a:p>
            <a:pPr marL="285750" indent="-285750">
              <a:spcAft>
                <a:spcPts val="600"/>
              </a:spcAft>
              <a:buFont typeface="Arial" panose="020B0604020202020204" pitchFamily="34" charset="0"/>
              <a:buChar char="•"/>
            </a:pPr>
            <a:r>
              <a:rPr lang="sv-SE" sz="1200" dirty="0">
                <a:solidFill>
                  <a:srgbClr val="000000"/>
                </a:solidFill>
                <a:effectLst/>
                <a:ea typeface="MS PGothic" panose="020B0600070205080204" pitchFamily="34" charset="-128"/>
                <a:cs typeface="Arial" panose="020B0604020202020204" pitchFamily="34" charset="0"/>
              </a:rPr>
              <a:t>Högst upp bredvid rubriken i Min vårdplan x eller y i listan visas totala antalet olästa flaggor för samtliga </a:t>
            </a:r>
            <a:r>
              <a:rPr lang="sv-SE" sz="1200" dirty="0">
                <a:solidFill>
                  <a:srgbClr val="000000"/>
                </a:solidFill>
                <a:ea typeface="MS PGothic" panose="020B0600070205080204" pitchFamily="34" charset="-128"/>
                <a:cs typeface="Arial" panose="020B0604020202020204" pitchFamily="34" charset="0"/>
              </a:rPr>
              <a:t>aktiverade</a:t>
            </a:r>
            <a:r>
              <a:rPr lang="sv-SE" sz="1200" dirty="0">
                <a:solidFill>
                  <a:srgbClr val="000000"/>
                </a:solidFill>
                <a:effectLst/>
                <a:ea typeface="MS PGothic" panose="020B0600070205080204" pitchFamily="34" charset="-128"/>
                <a:cs typeface="Arial" panose="020B0604020202020204" pitchFamily="34" charset="0"/>
              </a:rPr>
              <a:t> Min vårdplan x eller y.</a:t>
            </a:r>
          </a:p>
          <a:p>
            <a:pPr marL="285750" indent="-285750">
              <a:spcAft>
                <a:spcPts val="600"/>
              </a:spcAft>
              <a:buFont typeface="Arial" panose="020B0604020202020204" pitchFamily="34" charset="0"/>
              <a:buChar char="•"/>
            </a:pPr>
            <a:r>
              <a:rPr lang="sv-SE" sz="1200" dirty="0">
                <a:solidFill>
                  <a:srgbClr val="000000"/>
                </a:solidFill>
                <a:effectLst/>
                <a:ea typeface="MS PGothic" panose="020B0600070205080204" pitchFamily="34" charset="-128"/>
                <a:cs typeface="Arial" panose="020B0604020202020204" pitchFamily="34" charset="0"/>
              </a:rPr>
              <a:t>Listan med aktiverade patienter sorteras automatiskt så att de patienter med (flest antal) olästa flaggor hamnar högst upp, där flaggor för meddelanden (kuvert-ikonen) prioriteras högre än övriga flaggor.</a:t>
            </a:r>
            <a:endParaRPr lang="sv-SE" sz="1200" dirty="0">
              <a:effectLst/>
              <a:ea typeface="MS PGothic" panose="020B0600070205080204" pitchFamily="34" charset="-128"/>
              <a:cs typeface="Arial" panose="020B0604020202020204" pitchFamily="34" charset="0"/>
            </a:endParaRPr>
          </a:p>
          <a:p>
            <a:pPr marL="285750" indent="-285750">
              <a:lnSpc>
                <a:spcPct val="115000"/>
              </a:lnSpc>
              <a:spcAft>
                <a:spcPts val="600"/>
              </a:spcAft>
              <a:buFont typeface="Arial" panose="020B0604020202020204" pitchFamily="34" charset="0"/>
              <a:buChar char="•"/>
            </a:pPr>
            <a:r>
              <a:rPr lang="sv-SE" sz="1200" dirty="0">
                <a:solidFill>
                  <a:srgbClr val="000000"/>
                </a:solidFill>
                <a:effectLst/>
                <a:ea typeface="MS PGothic" panose="020B0600070205080204" pitchFamily="34" charset="-128"/>
                <a:cs typeface="Arial" panose="020B0604020202020204" pitchFamily="34" charset="0"/>
              </a:rPr>
              <a:t>Alla flaggor som inte är meddelanden, samlas i en (1) flaggikon för respektive patient. Klicka på ikonen för aktuell patient i listan för mer information och hantering av flaggorna.</a:t>
            </a:r>
            <a:endParaRPr lang="sv-SE" sz="1200" dirty="0">
              <a:effectLst/>
              <a:ea typeface="MS PGothic" panose="020B0600070205080204" pitchFamily="34" charset="-128"/>
              <a:cs typeface="Arial" panose="020B0604020202020204" pitchFamily="34" charset="0"/>
            </a:endParaRPr>
          </a:p>
          <a:p>
            <a:pPr>
              <a:spcAft>
                <a:spcPts val="600"/>
              </a:spcAft>
            </a:pPr>
            <a:endParaRPr lang="sv-SE" sz="1800" dirty="0">
              <a:effectLst/>
              <a:latin typeface="Garamond" panose="02020404030301010803" pitchFamily="18" charset="0"/>
              <a:ea typeface="MS PGothic" panose="020B0600070205080204" pitchFamily="34" charset="-128"/>
              <a:cs typeface="Arial" panose="020B0604020202020204" pitchFamily="34" charset="0"/>
            </a:endParaRPr>
          </a:p>
        </p:txBody>
      </p:sp>
      <p:sp>
        <p:nvSpPr>
          <p:cNvPr id="3" name="Rektangel: rundade hörn 2">
            <a:extLst>
              <a:ext uri="{FF2B5EF4-FFF2-40B4-BE49-F238E27FC236}">
                <a16:creationId xmlns:a16="http://schemas.microsoft.com/office/drawing/2014/main" id="{3E27ACB4-23D5-C759-E295-2019CC49E44F}"/>
              </a:ext>
            </a:extLst>
          </p:cNvPr>
          <p:cNvSpPr/>
          <p:nvPr/>
        </p:nvSpPr>
        <p:spPr>
          <a:xfrm>
            <a:off x="5589699" y="1402886"/>
            <a:ext cx="957151" cy="41982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B2A138A3-006E-173A-47A1-A6D9CE3A46C0}"/>
              </a:ext>
            </a:extLst>
          </p:cNvPr>
          <p:cNvPicPr>
            <a:picLocks noChangeAspect="1"/>
          </p:cNvPicPr>
          <p:nvPr/>
        </p:nvPicPr>
        <p:blipFill rotWithShape="1">
          <a:blip r:embed="rId3"/>
          <a:srcRect l="23264" t="28148" r="25872" b="51359"/>
          <a:stretch/>
        </p:blipFill>
        <p:spPr>
          <a:xfrm>
            <a:off x="1367338" y="3465252"/>
            <a:ext cx="5179512" cy="1173871"/>
          </a:xfrm>
          <a:prstGeom prst="rect">
            <a:avLst/>
          </a:prstGeom>
        </p:spPr>
      </p:pic>
      <p:sp>
        <p:nvSpPr>
          <p:cNvPr id="10" name="Rektangel: rundade hörn 9">
            <a:extLst>
              <a:ext uri="{FF2B5EF4-FFF2-40B4-BE49-F238E27FC236}">
                <a16:creationId xmlns:a16="http://schemas.microsoft.com/office/drawing/2014/main" id="{0FBFA475-8642-4CA6-A4CF-89CF5533DA6E}"/>
              </a:ext>
            </a:extLst>
          </p:cNvPr>
          <p:cNvSpPr/>
          <p:nvPr/>
        </p:nvSpPr>
        <p:spPr>
          <a:xfrm>
            <a:off x="5503751" y="3712555"/>
            <a:ext cx="957151" cy="926568"/>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48203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F950682-02AC-1BA6-5942-B2449481350F}"/>
              </a:ext>
            </a:extLst>
          </p:cNvPr>
          <p:cNvSpPr>
            <a:spLocks noGrp="1"/>
          </p:cNvSpPr>
          <p:nvPr>
            <p:ph idx="1"/>
          </p:nvPr>
        </p:nvSpPr>
        <p:spPr>
          <a:xfrm>
            <a:off x="1730928" y="2571750"/>
            <a:ext cx="5339460" cy="2329436"/>
          </a:xfrm>
        </p:spPr>
        <p:txBody>
          <a:bodyPr/>
          <a:lstStyle/>
          <a:p>
            <a:r>
              <a:rPr lang="sv-SE" sz="1400" dirty="0">
                <a:solidFill>
                  <a:srgbClr val="000000"/>
                </a:solidFill>
                <a:latin typeface="+mn-lt"/>
                <a:ea typeface="MS PGothic" panose="020B0600070205080204" pitchFamily="34" charset="-128"/>
                <a:cs typeface="Arial" panose="020B0604020202020204" pitchFamily="34" charset="0"/>
              </a:rPr>
              <a:t>Ni</a:t>
            </a:r>
            <a:r>
              <a:rPr lang="sv-SE" sz="1400" dirty="0">
                <a:solidFill>
                  <a:srgbClr val="000000"/>
                </a:solidFill>
                <a:effectLst/>
                <a:latin typeface="+mn-lt"/>
                <a:ea typeface="MS PGothic" panose="020B0600070205080204" pitchFamily="34" charset="-128"/>
                <a:cs typeface="Arial" panose="020B0604020202020204" pitchFamily="34" charset="0"/>
              </a:rPr>
              <a:t> kan se vilka flaggor (riktade till behandlare eller patient) som finns uppsatta från start i Min vårdplan, genom att klicka på fliken </a:t>
            </a:r>
            <a:r>
              <a:rPr lang="sv-SE" sz="1400" i="1" dirty="0">
                <a:solidFill>
                  <a:srgbClr val="000000"/>
                </a:solidFill>
                <a:effectLst/>
                <a:latin typeface="+mn-lt"/>
                <a:ea typeface="MS PGothic" panose="020B0600070205080204" pitchFamily="34" charset="-128"/>
                <a:cs typeface="Arial" panose="020B0604020202020204" pitchFamily="34" charset="0"/>
              </a:rPr>
              <a:t>Flaggor och aktivitetsplaner</a:t>
            </a:r>
            <a:r>
              <a:rPr lang="sv-SE" sz="1400" dirty="0">
                <a:solidFill>
                  <a:srgbClr val="000000"/>
                </a:solidFill>
                <a:effectLst/>
                <a:latin typeface="+mn-lt"/>
                <a:ea typeface="MS PGothic" panose="020B0600070205080204" pitchFamily="34" charset="-128"/>
                <a:cs typeface="Arial" panose="020B0604020202020204" pitchFamily="34" charset="0"/>
              </a:rPr>
              <a:t> i patientens översikt. </a:t>
            </a:r>
            <a:endParaRPr lang="sv-SE" sz="1400" dirty="0">
              <a:solidFill>
                <a:srgbClr val="000000"/>
              </a:solidFill>
              <a:latin typeface="+mn-lt"/>
              <a:ea typeface="MS PGothic" panose="020B0600070205080204" pitchFamily="34" charset="-128"/>
              <a:cs typeface="Arial" panose="020B0604020202020204" pitchFamily="34" charset="0"/>
            </a:endParaRPr>
          </a:p>
          <a:p>
            <a:r>
              <a:rPr lang="sv-SE" sz="1400" dirty="0">
                <a:solidFill>
                  <a:srgbClr val="000000"/>
                </a:solidFill>
                <a:latin typeface="+mn-lt"/>
                <a:ea typeface="MS PGothic" panose="020B0600070205080204" pitchFamily="34" charset="-128"/>
                <a:cs typeface="Arial" panose="020B0604020202020204" pitchFamily="34" charset="0"/>
              </a:rPr>
              <a:t>Klicka på respektive flagga i listan för att se vad som kommuniceras och när den aktiveras.</a:t>
            </a:r>
            <a:endParaRPr lang="sv-SE" dirty="0"/>
          </a:p>
        </p:txBody>
      </p:sp>
      <p:sp>
        <p:nvSpPr>
          <p:cNvPr id="4" name="Platshållare för datum 3">
            <a:extLst>
              <a:ext uri="{FF2B5EF4-FFF2-40B4-BE49-F238E27FC236}">
                <a16:creationId xmlns:a16="http://schemas.microsoft.com/office/drawing/2014/main" id="{59DC29C0-B7A1-95CC-DF04-D83D9F5E599C}"/>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5C447F4F-74BF-F5D9-4919-C3DE16265DFC}"/>
              </a:ext>
            </a:extLst>
          </p:cNvPr>
          <p:cNvSpPr>
            <a:spLocks noGrp="1"/>
          </p:cNvSpPr>
          <p:nvPr>
            <p:ph type="ftr" sz="quarter" idx="3"/>
          </p:nvPr>
        </p:nvSpPr>
        <p:spPr/>
        <p:txBody>
          <a:bodyPr/>
          <a:lstStyle/>
          <a:p>
            <a:r>
              <a:rPr lang="sv-SE" dirty="0"/>
              <a:t>Utbildning Min vårdplan via 1177 </a:t>
            </a:r>
          </a:p>
        </p:txBody>
      </p:sp>
      <p:pic>
        <p:nvPicPr>
          <p:cNvPr id="6" name="Bildobjekt 5">
            <a:extLst>
              <a:ext uri="{FF2B5EF4-FFF2-40B4-BE49-F238E27FC236}">
                <a16:creationId xmlns:a16="http://schemas.microsoft.com/office/drawing/2014/main" id="{9BA0D945-34E8-1C19-2209-467CBAA6B3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4938" y="430089"/>
            <a:ext cx="5505450" cy="2072640"/>
          </a:xfrm>
          <a:prstGeom prst="rect">
            <a:avLst/>
          </a:prstGeom>
          <a:noFill/>
        </p:spPr>
      </p:pic>
      <p:sp>
        <p:nvSpPr>
          <p:cNvPr id="7" name="Rektangel: rundade hörn 6">
            <a:extLst>
              <a:ext uri="{FF2B5EF4-FFF2-40B4-BE49-F238E27FC236}">
                <a16:creationId xmlns:a16="http://schemas.microsoft.com/office/drawing/2014/main" id="{29B37C44-FBF0-DC0B-A98C-6D06C4C596E7}"/>
              </a:ext>
            </a:extLst>
          </p:cNvPr>
          <p:cNvSpPr/>
          <p:nvPr/>
        </p:nvSpPr>
        <p:spPr>
          <a:xfrm>
            <a:off x="4646255" y="1889353"/>
            <a:ext cx="1221650" cy="41982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929182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01761" y="450169"/>
            <a:ext cx="5339461" cy="577022"/>
          </a:xfrm>
        </p:spPr>
        <p:txBody>
          <a:bodyPr/>
          <a:lstStyle/>
          <a:p>
            <a:r>
              <a:rPr lang="sv-SE" dirty="0"/>
              <a:t>Aviseringar behandlare</a:t>
            </a:r>
            <a:endParaRPr lang="sv-SE" sz="1200" dirty="0">
              <a:solidFill>
                <a:srgbClr val="FF0000"/>
              </a:solidFill>
            </a:endParaRPr>
          </a:p>
        </p:txBody>
      </p:sp>
      <p:sp>
        <p:nvSpPr>
          <p:cNvPr id="4" name="Platshållare för datum 3"/>
          <p:cNvSpPr>
            <a:spLocks noGrp="1"/>
          </p:cNvSpPr>
          <p:nvPr>
            <p:ph type="dt" sz="half" idx="2"/>
          </p:nvPr>
        </p:nvSpPr>
        <p:spPr/>
        <p:txBody>
          <a:bodyPr/>
          <a:lstStyle/>
          <a:p>
            <a:fld id="{DF82FED0-0453-4D2C-AFAF-B5DFBF77B6D2}"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a:t>
            </a:r>
          </a:p>
        </p:txBody>
      </p:sp>
      <p:sp>
        <p:nvSpPr>
          <p:cNvPr id="10" name="Platshållare för innehåll 2"/>
          <p:cNvSpPr>
            <a:spLocks noGrp="1"/>
          </p:cNvSpPr>
          <p:nvPr>
            <p:ph idx="1"/>
          </p:nvPr>
        </p:nvSpPr>
        <p:spPr>
          <a:xfrm>
            <a:off x="1" y="1111309"/>
            <a:ext cx="3927422" cy="2328863"/>
          </a:xfrm>
        </p:spPr>
        <p:txBody>
          <a:bodyPr>
            <a:normAutofit/>
          </a:bodyPr>
          <a:lstStyle/>
          <a:p>
            <a:r>
              <a:rPr lang="sv-SE" sz="1400" dirty="0"/>
              <a:t>Ni kan få aviseringar via mejl om händelser/flaggor i Min vårdplan för de patienter som du är ansvarig behandlare för, genom att bocka i rutan </a:t>
            </a:r>
            <a:r>
              <a:rPr lang="sv-SE" sz="1400" i="1" dirty="0"/>
              <a:t>Ta emot aviseringar </a:t>
            </a:r>
            <a:r>
              <a:rPr lang="sv-SE" sz="1400" dirty="0"/>
              <a:t>i </a:t>
            </a:r>
            <a:r>
              <a:rPr lang="sv-SE" sz="1400" i="1" dirty="0"/>
              <a:t>Min profil </a:t>
            </a:r>
            <a:r>
              <a:rPr lang="sv-SE" sz="1400" dirty="0"/>
              <a:t>högst upp i översikten. Kom ihåg att klicka på </a:t>
            </a:r>
            <a:r>
              <a:rPr lang="sv-SE" sz="1400" i="1" dirty="0"/>
              <a:t>Spara</a:t>
            </a:r>
            <a:r>
              <a:rPr lang="sv-SE" sz="1400" dirty="0"/>
              <a:t>.</a:t>
            </a:r>
          </a:p>
        </p:txBody>
      </p:sp>
      <p:pic>
        <p:nvPicPr>
          <p:cNvPr id="6" name="Bildobjekt 5" descr="En bild som visar text, skärmbild, programvara, Webbsida&#10;&#10;Automatiskt genererad beskrivning">
            <a:extLst>
              <a:ext uri="{FF2B5EF4-FFF2-40B4-BE49-F238E27FC236}">
                <a16:creationId xmlns:a16="http://schemas.microsoft.com/office/drawing/2014/main" id="{4560C05C-FB39-CC16-1F19-81FE213D6F0D}"/>
              </a:ext>
            </a:extLst>
          </p:cNvPr>
          <p:cNvPicPr>
            <a:picLocks noGrp="1" noRot="1" noChangeAspect="1" noMove="1" noResize="1" noEditPoints="1" noAdjustHandles="1" noChangeArrowheads="1" noChangeShapeType="1" noCrop="1"/>
          </p:cNvPicPr>
          <p:nvPr/>
        </p:nvPicPr>
        <p:blipFill>
          <a:blip r:embed="rId2"/>
          <a:srcRect l="17115" t="5245" r="24712" b="17669"/>
          <a:stretch/>
        </p:blipFill>
        <p:spPr>
          <a:xfrm>
            <a:off x="4489554" y="982133"/>
            <a:ext cx="3627619" cy="34329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ktangel: rundade hörn 7">
            <a:extLst>
              <a:ext uri="{FF2B5EF4-FFF2-40B4-BE49-F238E27FC236}">
                <a16:creationId xmlns:a16="http://schemas.microsoft.com/office/drawing/2014/main" id="{00AD8502-80BC-F2A0-5797-DDFD7BE013C7}"/>
              </a:ext>
            </a:extLst>
          </p:cNvPr>
          <p:cNvSpPr/>
          <p:nvPr/>
        </p:nvSpPr>
        <p:spPr>
          <a:xfrm>
            <a:off x="6385808" y="953088"/>
            <a:ext cx="490109" cy="23232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Rektangel: rundade hörn 8">
            <a:extLst>
              <a:ext uri="{FF2B5EF4-FFF2-40B4-BE49-F238E27FC236}">
                <a16:creationId xmlns:a16="http://schemas.microsoft.com/office/drawing/2014/main" id="{180A2FFA-E8C1-815E-31AF-72B931F763E2}"/>
              </a:ext>
            </a:extLst>
          </p:cNvPr>
          <p:cNvSpPr/>
          <p:nvPr/>
        </p:nvSpPr>
        <p:spPr>
          <a:xfrm>
            <a:off x="4819338" y="3732551"/>
            <a:ext cx="1169232" cy="682517"/>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51426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89B18A-75BB-ADC0-FADF-35F3A87343E9}"/>
              </a:ext>
            </a:extLst>
          </p:cNvPr>
          <p:cNvSpPr>
            <a:spLocks noGrp="1"/>
          </p:cNvSpPr>
          <p:nvPr>
            <p:ph type="title"/>
          </p:nvPr>
        </p:nvSpPr>
        <p:spPr/>
        <p:txBody>
          <a:bodyPr/>
          <a:lstStyle/>
          <a:p>
            <a:r>
              <a:rPr lang="sv-SE" dirty="0"/>
              <a:t>Starta Min vårdplan</a:t>
            </a:r>
          </a:p>
        </p:txBody>
      </p:sp>
      <p:sp>
        <p:nvSpPr>
          <p:cNvPr id="3" name="Platshållare för innehåll 2">
            <a:extLst>
              <a:ext uri="{FF2B5EF4-FFF2-40B4-BE49-F238E27FC236}">
                <a16:creationId xmlns:a16="http://schemas.microsoft.com/office/drawing/2014/main" id="{AE53084E-B5E5-924C-9947-F9A95361F776}"/>
              </a:ext>
            </a:extLst>
          </p:cNvPr>
          <p:cNvSpPr>
            <a:spLocks noGrp="1"/>
          </p:cNvSpPr>
          <p:nvPr>
            <p:ph idx="1"/>
          </p:nvPr>
        </p:nvSpPr>
        <p:spPr/>
        <p:txBody>
          <a:bodyPr/>
          <a:lstStyle/>
          <a:p>
            <a:endParaRPr lang="sv-SE"/>
          </a:p>
        </p:txBody>
      </p:sp>
      <p:sp>
        <p:nvSpPr>
          <p:cNvPr id="4" name="Platshållare för datum 3">
            <a:extLst>
              <a:ext uri="{FF2B5EF4-FFF2-40B4-BE49-F238E27FC236}">
                <a16:creationId xmlns:a16="http://schemas.microsoft.com/office/drawing/2014/main" id="{7AD52F93-BB7D-84A6-6658-9A9DD8FFFB48}"/>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089A4D8C-267E-DA28-7A7F-8D03C4A302F5}"/>
              </a:ext>
            </a:extLst>
          </p:cNvPr>
          <p:cNvSpPr>
            <a:spLocks noGrp="1"/>
          </p:cNvSpPr>
          <p:nvPr>
            <p:ph type="ftr" sz="quarter" idx="3"/>
          </p:nvPr>
        </p:nvSpPr>
        <p:spPr/>
        <p:txBody>
          <a:bodyPr/>
          <a:lstStyle/>
          <a:p>
            <a:r>
              <a:rPr lang="sv-SE" dirty="0"/>
              <a:t>Utbildning Min vårdplan via 1177 </a:t>
            </a:r>
          </a:p>
        </p:txBody>
      </p:sp>
    </p:spTree>
    <p:extLst>
      <p:ext uri="{BB962C8B-B14F-4D97-AF65-F5344CB8AC3E}">
        <p14:creationId xmlns:p14="http://schemas.microsoft.com/office/powerpoint/2010/main" val="2208604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321469" y="1241391"/>
            <a:ext cx="5530804" cy="1730308"/>
          </a:xfrm>
        </p:spPr>
        <p:txBody>
          <a:bodyPr/>
          <a:lstStyle/>
          <a:p>
            <a:r>
              <a:rPr lang="sv-SE" dirty="0"/>
              <a:t>Min vårdplan via 1177</a:t>
            </a:r>
          </a:p>
        </p:txBody>
      </p:sp>
      <p:sp>
        <p:nvSpPr>
          <p:cNvPr id="2" name="Platshållare för datum 1"/>
          <p:cNvSpPr>
            <a:spLocks noGrp="1"/>
          </p:cNvSpPr>
          <p:nvPr>
            <p:ph type="dt" sz="half" idx="10"/>
          </p:nvPr>
        </p:nvSpPr>
        <p:spPr/>
        <p:txBody>
          <a:bodyPr/>
          <a:lstStyle/>
          <a:p>
            <a:fld id="{6A933494-D982-4280-916D-EADF34498D7F}"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dirty="0">
                <a:latin typeface="Arial"/>
                <a:cs typeface="Arial"/>
              </a:rPr>
              <a:t>Utbildning Min vårdplan via 1177 </a:t>
            </a:r>
            <a:endParaRPr lang="sv-SE">
              <a:latin typeface="Arial"/>
              <a:cs typeface="Arial"/>
            </a:endParaRPr>
          </a:p>
        </p:txBody>
      </p:sp>
    </p:spTree>
    <p:extLst>
      <p:ext uri="{BB962C8B-B14F-4D97-AF65-F5344CB8AC3E}">
        <p14:creationId xmlns:p14="http://schemas.microsoft.com/office/powerpoint/2010/main" val="14227310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702489-23E1-D811-4BD6-83E10C69F214}"/>
              </a:ext>
            </a:extLst>
          </p:cNvPr>
          <p:cNvSpPr>
            <a:spLocks noGrp="1"/>
          </p:cNvSpPr>
          <p:nvPr>
            <p:ph type="title"/>
          </p:nvPr>
        </p:nvSpPr>
        <p:spPr>
          <a:xfrm>
            <a:off x="-597273" y="2293528"/>
            <a:ext cx="2511469" cy="577022"/>
          </a:xfrm>
        </p:spPr>
        <p:txBody>
          <a:bodyPr/>
          <a:lstStyle/>
          <a:p>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r>
              <a:rPr lang="sv-SE" sz="1400" b="0" dirty="0">
                <a:solidFill>
                  <a:srgbClr val="000000"/>
                </a:solidFill>
                <a:effectLst/>
                <a:latin typeface="+mn-lt"/>
                <a:ea typeface="MS PGothic" panose="020B0600070205080204" pitchFamily="34" charset="-128"/>
                <a:cs typeface="Arial" panose="020B0604020202020204" pitchFamily="34" charset="0"/>
              </a:rPr>
              <a:t> </a:t>
            </a:r>
            <a:br>
              <a:rPr lang="sv-SE" sz="1800" dirty="0">
                <a:effectLst/>
                <a:latin typeface="Garamond" panose="02020404030301010803" pitchFamily="18" charset="0"/>
                <a:ea typeface="MS PGothic" panose="020B0600070205080204" pitchFamily="34" charset="-128"/>
                <a:cs typeface="Arial" panose="020B0604020202020204" pitchFamily="34" charset="0"/>
              </a:rPr>
            </a:br>
            <a:endParaRPr lang="sv-SE" dirty="0"/>
          </a:p>
        </p:txBody>
      </p:sp>
      <p:sp>
        <p:nvSpPr>
          <p:cNvPr id="4" name="Platshållare för datum 3">
            <a:extLst>
              <a:ext uri="{FF2B5EF4-FFF2-40B4-BE49-F238E27FC236}">
                <a16:creationId xmlns:a16="http://schemas.microsoft.com/office/drawing/2014/main" id="{FC9107EA-E136-2F6D-9463-5AD5AB9736F0}"/>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23055DD9-18BC-29C2-BDF1-4B58054377E4}"/>
              </a:ext>
            </a:extLst>
          </p:cNvPr>
          <p:cNvSpPr>
            <a:spLocks noGrp="1"/>
          </p:cNvSpPr>
          <p:nvPr>
            <p:ph type="ftr" sz="quarter" idx="3"/>
          </p:nvPr>
        </p:nvSpPr>
        <p:spPr/>
        <p:txBody>
          <a:bodyPr/>
          <a:lstStyle/>
          <a:p>
            <a:r>
              <a:rPr lang="sv-SE" dirty="0"/>
              <a:t>Utbildning Min vårdplan via 1177</a:t>
            </a:r>
          </a:p>
        </p:txBody>
      </p:sp>
      <p:pic>
        <p:nvPicPr>
          <p:cNvPr id="6" name="Platshållare för innehåll 5">
            <a:extLst>
              <a:ext uri="{FF2B5EF4-FFF2-40B4-BE49-F238E27FC236}">
                <a16:creationId xmlns:a16="http://schemas.microsoft.com/office/drawing/2014/main" id="{65868D62-650F-4117-87FD-FDE45F622C3F}"/>
              </a:ext>
            </a:extLst>
          </p:cNvPr>
          <p:cNvPicPr>
            <a:picLocks noGrp="1" noChangeAspect="1"/>
          </p:cNvPicPr>
          <p:nvPr>
            <p:ph idx="1"/>
          </p:nvPr>
        </p:nvPicPr>
        <p:blipFill rotWithShape="1">
          <a:blip r:embed="rId2"/>
          <a:srcRect l="29912" t="15031" r="31479" b="22608"/>
          <a:stretch/>
        </p:blipFill>
        <p:spPr bwMode="auto">
          <a:xfrm>
            <a:off x="3924924" y="168937"/>
            <a:ext cx="4999215" cy="4542019"/>
          </a:xfrm>
          <a:prstGeom prst="rect">
            <a:avLst/>
          </a:prstGeom>
          <a:ln>
            <a:noFill/>
          </a:ln>
          <a:extLst>
            <a:ext uri="{53640926-AAD7-44D8-BBD7-CCE9431645EC}">
              <a14:shadowObscured xmlns:a14="http://schemas.microsoft.com/office/drawing/2010/main"/>
            </a:ext>
          </a:extLst>
        </p:spPr>
      </p:pic>
      <p:sp>
        <p:nvSpPr>
          <p:cNvPr id="7" name="Rektangel: rundade hörn 6">
            <a:extLst>
              <a:ext uri="{FF2B5EF4-FFF2-40B4-BE49-F238E27FC236}">
                <a16:creationId xmlns:a16="http://schemas.microsoft.com/office/drawing/2014/main" id="{35C5D19C-9D88-F319-B24D-530B3EF65244}"/>
              </a:ext>
            </a:extLst>
          </p:cNvPr>
          <p:cNvSpPr/>
          <p:nvPr/>
        </p:nvSpPr>
        <p:spPr>
          <a:xfrm>
            <a:off x="7571984" y="1434230"/>
            <a:ext cx="1058449" cy="313151"/>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8" name="Rektangel: rundade hörn 7">
            <a:extLst>
              <a:ext uri="{FF2B5EF4-FFF2-40B4-BE49-F238E27FC236}">
                <a16:creationId xmlns:a16="http://schemas.microsoft.com/office/drawing/2014/main" id="{28C56109-899C-E1B6-7022-18B66B6AA707}"/>
              </a:ext>
            </a:extLst>
          </p:cNvPr>
          <p:cNvSpPr/>
          <p:nvPr/>
        </p:nvSpPr>
        <p:spPr>
          <a:xfrm>
            <a:off x="4293713" y="3203161"/>
            <a:ext cx="986008" cy="341706"/>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3" name="Rektangel: rundade hörn 2">
            <a:extLst>
              <a:ext uri="{FF2B5EF4-FFF2-40B4-BE49-F238E27FC236}">
                <a16:creationId xmlns:a16="http://schemas.microsoft.com/office/drawing/2014/main" id="{E3B9F8C5-680A-6CFE-34A5-B52E6E1667CE}"/>
              </a:ext>
            </a:extLst>
          </p:cNvPr>
          <p:cNvSpPr/>
          <p:nvPr/>
        </p:nvSpPr>
        <p:spPr>
          <a:xfrm>
            <a:off x="4293713" y="4239078"/>
            <a:ext cx="522382" cy="230115"/>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cxnSp>
        <p:nvCxnSpPr>
          <p:cNvPr id="9" name="Rak pilkoppling 8">
            <a:extLst>
              <a:ext uri="{FF2B5EF4-FFF2-40B4-BE49-F238E27FC236}">
                <a16:creationId xmlns:a16="http://schemas.microsoft.com/office/drawing/2014/main" id="{51BA3ECD-02C2-6752-2A12-5E1F748D91E1}"/>
              </a:ext>
            </a:extLst>
          </p:cNvPr>
          <p:cNvCxnSpPr>
            <a:cxnSpLocks/>
          </p:cNvCxnSpPr>
          <p:nvPr/>
        </p:nvCxnSpPr>
        <p:spPr>
          <a:xfrm>
            <a:off x="2699359" y="1346548"/>
            <a:ext cx="4820864" cy="15711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 name="Rak pilkoppling 11">
            <a:extLst>
              <a:ext uri="{FF2B5EF4-FFF2-40B4-BE49-F238E27FC236}">
                <a16:creationId xmlns:a16="http://schemas.microsoft.com/office/drawing/2014/main" id="{35A0170B-B101-1300-7064-BA2CA267357F}"/>
              </a:ext>
            </a:extLst>
          </p:cNvPr>
          <p:cNvCxnSpPr>
            <a:cxnSpLocks/>
          </p:cNvCxnSpPr>
          <p:nvPr/>
        </p:nvCxnSpPr>
        <p:spPr>
          <a:xfrm>
            <a:off x="2849989" y="1937635"/>
            <a:ext cx="1388731" cy="126552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Rak pilkoppling 15">
            <a:extLst>
              <a:ext uri="{FF2B5EF4-FFF2-40B4-BE49-F238E27FC236}">
                <a16:creationId xmlns:a16="http://schemas.microsoft.com/office/drawing/2014/main" id="{58B4143D-DEFF-CFDE-6868-4AC89FA84967}"/>
              </a:ext>
            </a:extLst>
          </p:cNvPr>
          <p:cNvCxnSpPr>
            <a:cxnSpLocks/>
          </p:cNvCxnSpPr>
          <p:nvPr/>
        </p:nvCxnSpPr>
        <p:spPr>
          <a:xfrm>
            <a:off x="3145541" y="4077222"/>
            <a:ext cx="1093179" cy="26108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9" name="textruta 18">
            <a:extLst>
              <a:ext uri="{FF2B5EF4-FFF2-40B4-BE49-F238E27FC236}">
                <a16:creationId xmlns:a16="http://schemas.microsoft.com/office/drawing/2014/main" id="{96776B82-46AB-5797-F53C-8B8014FF82CB}"/>
              </a:ext>
            </a:extLst>
          </p:cNvPr>
          <p:cNvSpPr txBox="1"/>
          <p:nvPr/>
        </p:nvSpPr>
        <p:spPr>
          <a:xfrm>
            <a:off x="338520" y="392948"/>
            <a:ext cx="2807021" cy="4955203"/>
          </a:xfrm>
          <a:prstGeom prst="rect">
            <a:avLst/>
          </a:prstGeom>
          <a:noFill/>
        </p:spPr>
        <p:txBody>
          <a:bodyPr wrap="square">
            <a:spAutoFit/>
          </a:bodyPr>
          <a:lstStyle/>
          <a:p>
            <a:r>
              <a:rPr lang="sv-SE" sz="1200" dirty="0">
                <a:solidFill>
                  <a:srgbClr val="000000"/>
                </a:solidFill>
                <a:ea typeface="MS PGothic" panose="020B0600070205080204" pitchFamily="34" charset="-128"/>
                <a:cs typeface="Arial" panose="020B0604020202020204" pitchFamily="34" charset="0"/>
              </a:rPr>
              <a:t>Ni</a:t>
            </a:r>
            <a:r>
              <a:rPr lang="sv-SE" sz="1200" b="0" dirty="0">
                <a:solidFill>
                  <a:srgbClr val="000000"/>
                </a:solidFill>
                <a:effectLst/>
                <a:latin typeface="+mn-lt"/>
                <a:ea typeface="MS PGothic" panose="020B0600070205080204" pitchFamily="34" charset="-128"/>
                <a:cs typeface="Arial" panose="020B0604020202020204" pitchFamily="34" charset="0"/>
              </a:rPr>
              <a:t> kan starta en ny Min vårdplan på två sätt:</a:t>
            </a:r>
            <a:br>
              <a:rPr lang="sv-SE" sz="1200" b="0" dirty="0">
                <a:solidFill>
                  <a:srgbClr val="000000"/>
                </a:solidFill>
                <a:effectLst/>
                <a:latin typeface="+mn-lt"/>
                <a:ea typeface="MS PGothic" panose="020B0600070205080204" pitchFamily="34" charset="-128"/>
                <a:cs typeface="Arial" panose="020B0604020202020204" pitchFamily="34" charset="0"/>
              </a:rPr>
            </a:br>
            <a:br>
              <a:rPr lang="sv-SE" sz="1200" b="0" dirty="0">
                <a:solidFill>
                  <a:srgbClr val="000000"/>
                </a:solidFill>
                <a:effectLst/>
                <a:latin typeface="+mn-lt"/>
                <a:ea typeface="MS PGothic" panose="020B0600070205080204" pitchFamily="34" charset="-128"/>
                <a:cs typeface="Arial" panose="020B0604020202020204" pitchFamily="34" charset="0"/>
              </a:rPr>
            </a:br>
            <a:r>
              <a:rPr lang="sv-SE" sz="1200" b="0" dirty="0">
                <a:solidFill>
                  <a:srgbClr val="000000"/>
                </a:solidFill>
                <a:effectLst/>
                <a:latin typeface="+mn-lt"/>
                <a:ea typeface="MS PGothic" panose="020B0600070205080204" pitchFamily="34" charset="-128"/>
                <a:cs typeface="Arial" panose="020B0604020202020204" pitchFamily="34" charset="0"/>
              </a:rPr>
              <a:t>Klicka på </a:t>
            </a:r>
            <a:r>
              <a:rPr lang="sv-SE" sz="1200" b="0" i="1" dirty="0">
                <a:solidFill>
                  <a:srgbClr val="000000"/>
                </a:solidFill>
                <a:effectLst/>
                <a:latin typeface="+mn-lt"/>
                <a:ea typeface="MS PGothic" panose="020B0600070205080204" pitchFamily="34" charset="-128"/>
                <a:cs typeface="Arial" panose="020B0604020202020204" pitchFamily="34" charset="0"/>
              </a:rPr>
              <a:t>Starta nytt moment</a:t>
            </a:r>
            <a:r>
              <a:rPr lang="sv-SE" sz="1200" b="0" dirty="0">
                <a:solidFill>
                  <a:srgbClr val="000000"/>
                </a:solidFill>
                <a:effectLst/>
                <a:latin typeface="+mn-lt"/>
                <a:ea typeface="MS PGothic" panose="020B0600070205080204" pitchFamily="34" charset="-128"/>
                <a:cs typeface="Arial" panose="020B0604020202020204" pitchFamily="34" charset="0"/>
              </a:rPr>
              <a:t> ovanför listan. Då behöver </a:t>
            </a:r>
            <a:r>
              <a:rPr lang="sv-SE" sz="1200" dirty="0">
                <a:solidFill>
                  <a:srgbClr val="000000"/>
                </a:solidFill>
                <a:ea typeface="MS PGothic" panose="020B0600070205080204" pitchFamily="34" charset="-128"/>
                <a:cs typeface="Arial" panose="020B0604020202020204" pitchFamily="34" charset="0"/>
              </a:rPr>
              <a:t>ni</a:t>
            </a:r>
            <a:r>
              <a:rPr lang="sv-SE" sz="1200" b="0" dirty="0">
                <a:solidFill>
                  <a:srgbClr val="000000"/>
                </a:solidFill>
                <a:effectLst/>
                <a:latin typeface="+mn-lt"/>
                <a:ea typeface="MS PGothic" panose="020B0600070205080204" pitchFamily="34" charset="-128"/>
                <a:cs typeface="Arial" panose="020B0604020202020204" pitchFamily="34" charset="0"/>
              </a:rPr>
              <a:t> välja vilket moment (Min vårdplan x eller y).</a:t>
            </a:r>
            <a:br>
              <a:rPr lang="sv-SE" sz="1200" b="0" dirty="0">
                <a:solidFill>
                  <a:srgbClr val="000000"/>
                </a:solidFill>
                <a:effectLst/>
                <a:latin typeface="+mn-lt"/>
                <a:ea typeface="MS PGothic" panose="020B0600070205080204" pitchFamily="34" charset="-128"/>
                <a:cs typeface="Arial" panose="020B0604020202020204" pitchFamily="34" charset="0"/>
              </a:rPr>
            </a:br>
            <a:br>
              <a:rPr lang="sv-SE" sz="1200" b="0" dirty="0">
                <a:solidFill>
                  <a:srgbClr val="000000"/>
                </a:solidFill>
                <a:effectLst/>
                <a:latin typeface="+mn-lt"/>
                <a:ea typeface="MS PGothic" panose="020B0600070205080204" pitchFamily="34" charset="-128"/>
                <a:cs typeface="Arial" panose="020B0604020202020204" pitchFamily="34" charset="0"/>
              </a:rPr>
            </a:br>
            <a:r>
              <a:rPr lang="sv-SE" sz="1200" b="0" dirty="0">
                <a:solidFill>
                  <a:srgbClr val="000000"/>
                </a:solidFill>
                <a:effectLst/>
                <a:latin typeface="+mn-lt"/>
                <a:ea typeface="MS PGothic" panose="020B0600070205080204" pitchFamily="34" charset="-128"/>
                <a:cs typeface="Arial" panose="020B0604020202020204" pitchFamily="34" charset="0"/>
              </a:rPr>
              <a:t>Klicka på </a:t>
            </a:r>
            <a:r>
              <a:rPr lang="sv-SE" sz="1200" b="0" i="1" dirty="0">
                <a:solidFill>
                  <a:srgbClr val="000000"/>
                </a:solidFill>
                <a:effectLst/>
                <a:latin typeface="+mn-lt"/>
                <a:ea typeface="MS PGothic" panose="020B0600070205080204" pitchFamily="34" charset="-128"/>
                <a:cs typeface="Arial" panose="020B0604020202020204" pitchFamily="34" charset="0"/>
              </a:rPr>
              <a:t>Starta momentet </a:t>
            </a:r>
            <a:r>
              <a:rPr lang="sv-SE" sz="1200" b="0" dirty="0">
                <a:solidFill>
                  <a:srgbClr val="000000"/>
                </a:solidFill>
                <a:effectLst/>
                <a:latin typeface="+mn-lt"/>
                <a:ea typeface="MS PGothic" panose="020B0600070205080204" pitchFamily="34" charset="-128"/>
                <a:cs typeface="Arial" panose="020B0604020202020204" pitchFamily="34" charset="0"/>
              </a:rPr>
              <a:t>i rubriken för den Min vårdplan i listan ni ska starta (kräver att det redan finns startade).</a:t>
            </a:r>
            <a:br>
              <a:rPr lang="sv-SE" sz="1200" b="0" dirty="0">
                <a:solidFill>
                  <a:srgbClr val="000000"/>
                </a:solidFill>
                <a:effectLst/>
                <a:latin typeface="+mn-lt"/>
                <a:ea typeface="MS PGothic" panose="020B0600070205080204" pitchFamily="34" charset="-128"/>
                <a:cs typeface="Arial" panose="020B0604020202020204" pitchFamily="34" charset="0"/>
              </a:rPr>
            </a:br>
            <a:br>
              <a:rPr lang="sv-SE" sz="1200" b="0" dirty="0">
                <a:solidFill>
                  <a:srgbClr val="000000"/>
                </a:solidFill>
                <a:effectLst/>
                <a:latin typeface="+mn-lt"/>
                <a:ea typeface="MS PGothic" panose="020B0600070205080204" pitchFamily="34" charset="-128"/>
                <a:cs typeface="Arial" panose="020B0604020202020204" pitchFamily="34" charset="0"/>
              </a:rPr>
            </a:br>
            <a:r>
              <a:rPr lang="sv-SE" sz="1200" b="0" dirty="0">
                <a:solidFill>
                  <a:srgbClr val="000000"/>
                </a:solidFill>
                <a:effectLst/>
                <a:latin typeface="+mn-lt"/>
                <a:ea typeface="MS PGothic" panose="020B0600070205080204" pitchFamily="34" charset="-128"/>
                <a:cs typeface="Arial" panose="020B0604020202020204" pitchFamily="34" charset="0"/>
              </a:rPr>
              <a:t>Om ni startar Min vårdplan under </a:t>
            </a:r>
            <a:r>
              <a:rPr lang="sv-SE" sz="1200" b="0" i="1" dirty="0">
                <a:solidFill>
                  <a:srgbClr val="000000"/>
                </a:solidFill>
                <a:effectLst/>
                <a:latin typeface="+mn-lt"/>
                <a:ea typeface="MS PGothic" panose="020B0600070205080204" pitchFamily="34" charset="-128"/>
                <a:cs typeface="Arial" panose="020B0604020202020204" pitchFamily="34" charset="0"/>
              </a:rPr>
              <a:t>Alla</a:t>
            </a:r>
            <a:r>
              <a:rPr lang="sv-SE" sz="1200" b="0" dirty="0">
                <a:solidFill>
                  <a:srgbClr val="000000"/>
                </a:solidFill>
                <a:effectLst/>
                <a:latin typeface="+mn-lt"/>
                <a:ea typeface="MS PGothic" panose="020B0600070205080204" pitchFamily="34" charset="-128"/>
                <a:cs typeface="Arial" panose="020B0604020202020204" pitchFamily="34" charset="0"/>
              </a:rPr>
              <a:t>-fliken, behöver ni även välja ansvarig behandlare. Under </a:t>
            </a:r>
            <a:r>
              <a:rPr lang="sv-SE" sz="1200" b="0" i="1" dirty="0">
                <a:solidFill>
                  <a:srgbClr val="000000"/>
                </a:solidFill>
                <a:effectLst/>
                <a:latin typeface="+mn-lt"/>
                <a:ea typeface="MS PGothic" panose="020B0600070205080204" pitchFamily="34" charset="-128"/>
                <a:cs typeface="Arial" panose="020B0604020202020204" pitchFamily="34" charset="0"/>
              </a:rPr>
              <a:t>Mina</a:t>
            </a:r>
            <a:r>
              <a:rPr lang="sv-SE" sz="1200" b="0" dirty="0">
                <a:solidFill>
                  <a:srgbClr val="000000"/>
                </a:solidFill>
                <a:effectLst/>
                <a:latin typeface="+mn-lt"/>
                <a:ea typeface="MS PGothic" panose="020B0600070205080204" pitchFamily="34" charset="-128"/>
                <a:cs typeface="Arial" panose="020B0604020202020204" pitchFamily="34" charset="0"/>
              </a:rPr>
              <a:t>-fliken blir det automatiskt du.</a:t>
            </a:r>
          </a:p>
          <a:p>
            <a:endParaRPr lang="sv-SE" sz="1200" dirty="0">
              <a:solidFill>
                <a:srgbClr val="000000"/>
              </a:solidFill>
              <a:ea typeface="MS PGothic" panose="020B0600070205080204" pitchFamily="34" charset="-128"/>
              <a:cs typeface="Arial" panose="020B0604020202020204" pitchFamily="34" charset="0"/>
            </a:endParaRPr>
          </a:p>
          <a:p>
            <a:r>
              <a:rPr lang="sv-SE" sz="1200" b="0" dirty="0">
                <a:solidFill>
                  <a:srgbClr val="000000"/>
                </a:solidFill>
                <a:latin typeface="+mn-lt"/>
                <a:ea typeface="MS PGothic" panose="020B0600070205080204" pitchFamily="34" charset="-128"/>
                <a:cs typeface="Arial" panose="020B0604020202020204" pitchFamily="34" charset="0"/>
              </a:rPr>
              <a:t>När ni fyllt i patientens personnummer, och startat rätt Min vårdplan,</a:t>
            </a:r>
            <a:r>
              <a:rPr lang="sv-SE" sz="1200" b="0" dirty="0">
                <a:solidFill>
                  <a:srgbClr val="000000"/>
                </a:solidFill>
                <a:effectLst/>
                <a:latin typeface="+mn-lt"/>
                <a:ea typeface="MS PGothic" panose="020B0600070205080204" pitchFamily="34" charset="-128"/>
                <a:cs typeface="Arial" panose="020B0604020202020204" pitchFamily="34" charset="0"/>
              </a:rPr>
              <a:t> </a:t>
            </a:r>
            <a:r>
              <a:rPr lang="sv-SE" sz="1200" dirty="0">
                <a:solidFill>
                  <a:srgbClr val="000000"/>
                </a:solidFill>
                <a:ea typeface="MS PGothic" panose="020B0600070205080204" pitchFamily="34" charset="-128"/>
                <a:cs typeface="Arial" panose="020B0604020202020204" pitchFamily="34" charset="0"/>
              </a:rPr>
              <a:t>k</a:t>
            </a:r>
            <a:r>
              <a:rPr lang="sv-SE" sz="1200" b="0" dirty="0">
                <a:solidFill>
                  <a:srgbClr val="000000"/>
                </a:solidFill>
                <a:effectLst/>
                <a:latin typeface="+mn-lt"/>
                <a:ea typeface="MS PGothic" panose="020B0600070205080204" pitchFamily="34" charset="-128"/>
                <a:cs typeface="Arial" panose="020B0604020202020204" pitchFamily="34" charset="0"/>
              </a:rPr>
              <a:t>ommer patientens namn upp i listan för aktuell Min vårdplan.</a:t>
            </a:r>
          </a:p>
          <a:p>
            <a:r>
              <a:rPr lang="sv-SE" sz="1200" dirty="0">
                <a:solidFill>
                  <a:srgbClr val="000000"/>
                </a:solidFill>
                <a:ea typeface="MS PGothic" panose="020B0600070205080204" pitchFamily="34" charset="-128"/>
                <a:cs typeface="Arial" panose="020B0604020202020204" pitchFamily="34" charset="0"/>
              </a:rPr>
              <a:t>Klicka på namnet för att öppna patientens översikt i Min vårdplan.</a:t>
            </a:r>
            <a:br>
              <a:rPr lang="sv-SE" sz="1200" dirty="0">
                <a:effectLst/>
                <a:latin typeface="+mn-lt"/>
                <a:ea typeface="MS PGothic" panose="020B0600070205080204" pitchFamily="34" charset="-128"/>
                <a:cs typeface="Arial" panose="020B0604020202020204" pitchFamily="34" charset="0"/>
              </a:rPr>
            </a:br>
            <a:br>
              <a:rPr lang="sv-SE" sz="1200" b="0" dirty="0">
                <a:solidFill>
                  <a:srgbClr val="000000"/>
                </a:solidFill>
                <a:effectLst/>
                <a:latin typeface="+mn-lt"/>
                <a:ea typeface="MS PGothic" panose="020B0600070205080204" pitchFamily="34" charset="-128"/>
                <a:cs typeface="Arial" panose="020B0604020202020204" pitchFamily="34" charset="0"/>
              </a:rPr>
            </a:br>
            <a:br>
              <a:rPr lang="sv-SE" sz="1400" b="0" dirty="0">
                <a:solidFill>
                  <a:srgbClr val="000000"/>
                </a:solidFill>
                <a:effectLst/>
                <a:latin typeface="+mn-lt"/>
                <a:ea typeface="MS PGothic" panose="020B0600070205080204" pitchFamily="34" charset="-128"/>
                <a:cs typeface="Arial" panose="020B0604020202020204" pitchFamily="34" charset="0"/>
              </a:rPr>
            </a:br>
            <a:endParaRPr lang="sv-SE" sz="1400" dirty="0"/>
          </a:p>
        </p:txBody>
      </p:sp>
    </p:spTree>
    <p:extLst>
      <p:ext uri="{BB962C8B-B14F-4D97-AF65-F5344CB8AC3E}">
        <p14:creationId xmlns:p14="http://schemas.microsoft.com/office/powerpoint/2010/main" val="3271839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34813" y="493192"/>
            <a:ext cx="5339461" cy="577022"/>
          </a:xfrm>
        </p:spPr>
        <p:txBody>
          <a:bodyPr/>
          <a:lstStyle/>
          <a:p>
            <a:r>
              <a:rPr lang="sv-SE" dirty="0"/>
              <a:t>Aviseringar patient</a:t>
            </a:r>
          </a:p>
        </p:txBody>
      </p:sp>
      <p:sp>
        <p:nvSpPr>
          <p:cNvPr id="3" name="Platshållare för innehåll 2"/>
          <p:cNvSpPr>
            <a:spLocks noGrp="1"/>
          </p:cNvSpPr>
          <p:nvPr>
            <p:ph idx="1"/>
          </p:nvPr>
        </p:nvSpPr>
        <p:spPr>
          <a:xfrm>
            <a:off x="551192" y="2725186"/>
            <a:ext cx="3724082" cy="818016"/>
          </a:xfrm>
        </p:spPr>
        <p:txBody>
          <a:bodyPr>
            <a:noAutofit/>
          </a:bodyPr>
          <a:lstStyle/>
          <a:p>
            <a:r>
              <a:rPr lang="sv-SE" sz="1400" dirty="0"/>
              <a:t>Patienten kan inloggad på 1177 ställa in aviseringar via mejl och/ eller sms om       händelser i sin Min vårdplan. </a:t>
            </a:r>
          </a:p>
          <a:p>
            <a:r>
              <a:rPr lang="sv-SE" sz="1400" dirty="0"/>
              <a:t>Påminn gärna patienten för att underlätta kommunikationen. </a:t>
            </a:r>
          </a:p>
        </p:txBody>
      </p:sp>
      <p:pic>
        <p:nvPicPr>
          <p:cNvPr id="11" name="Bildobjekt 10"/>
          <p:cNvPicPr>
            <a:picLocks noChangeAspect="1"/>
          </p:cNvPicPr>
          <p:nvPr/>
        </p:nvPicPr>
        <p:blipFill>
          <a:blip r:embed="rId2"/>
          <a:stretch>
            <a:fillRect/>
          </a:stretch>
        </p:blipFill>
        <p:spPr>
          <a:xfrm>
            <a:off x="1134813" y="1496110"/>
            <a:ext cx="2765567" cy="782617"/>
          </a:xfrm>
          <a:prstGeom prst="rect">
            <a:avLst/>
          </a:prstGeom>
        </p:spPr>
      </p:pic>
      <p:cxnSp>
        <p:nvCxnSpPr>
          <p:cNvPr id="13" name="Rak pilkoppling 12"/>
          <p:cNvCxnSpPr/>
          <p:nvPr/>
        </p:nvCxnSpPr>
        <p:spPr>
          <a:xfrm flipV="1">
            <a:off x="1866731" y="2171359"/>
            <a:ext cx="416371" cy="42299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 name="Platshållare för datum 3">
            <a:extLst>
              <a:ext uri="{FF2B5EF4-FFF2-40B4-BE49-F238E27FC236}">
                <a16:creationId xmlns:a16="http://schemas.microsoft.com/office/drawing/2014/main" id="{D8BB6BEF-D62B-41E0-B485-8CADB8AC0F68}"/>
              </a:ext>
            </a:extLst>
          </p:cNvPr>
          <p:cNvSpPr>
            <a:spLocks noGrp="1"/>
          </p:cNvSpPr>
          <p:nvPr>
            <p:ph type="dt" sz="half" idx="2"/>
          </p:nvPr>
        </p:nvSpPr>
        <p:spPr/>
        <p:txBody>
          <a:bodyPr/>
          <a:lstStyle/>
          <a:p>
            <a:fld id="{09012A1A-0A62-40C1-A499-FE0F2B2579FE}" type="datetime1">
              <a:rPr lang="sv-SE" smtClean="0"/>
              <a:t>2024-09-30</a:t>
            </a:fld>
            <a:endParaRPr lang="sv-SE"/>
          </a:p>
        </p:txBody>
      </p:sp>
      <p:sp>
        <p:nvSpPr>
          <p:cNvPr id="5" name="Platshållare för sidfot 4">
            <a:extLst>
              <a:ext uri="{FF2B5EF4-FFF2-40B4-BE49-F238E27FC236}">
                <a16:creationId xmlns:a16="http://schemas.microsoft.com/office/drawing/2014/main" id="{4D3585D3-AC15-43CC-86B8-1F28ABFA52FD}"/>
              </a:ext>
            </a:extLst>
          </p:cNvPr>
          <p:cNvSpPr>
            <a:spLocks noGrp="1"/>
          </p:cNvSpPr>
          <p:nvPr>
            <p:ph type="ftr" sz="quarter" idx="3"/>
          </p:nvPr>
        </p:nvSpPr>
        <p:spPr/>
        <p:txBody>
          <a:bodyPr/>
          <a:lstStyle/>
          <a:p>
            <a:r>
              <a:rPr lang="sv-SE" dirty="0"/>
              <a:t>Utbildning Min vårdplan via 1177</a:t>
            </a:r>
          </a:p>
        </p:txBody>
      </p:sp>
      <p:pic>
        <p:nvPicPr>
          <p:cNvPr id="8" name="Bildobjekt 7">
            <a:extLst>
              <a:ext uri="{FF2B5EF4-FFF2-40B4-BE49-F238E27FC236}">
                <a16:creationId xmlns:a16="http://schemas.microsoft.com/office/drawing/2014/main" id="{4750DAEF-F9BC-31E2-4D66-A9E91C1FDFD1}"/>
              </a:ext>
            </a:extLst>
          </p:cNvPr>
          <p:cNvPicPr>
            <a:picLocks noChangeAspect="1"/>
          </p:cNvPicPr>
          <p:nvPr/>
        </p:nvPicPr>
        <p:blipFill rotWithShape="1">
          <a:blip r:embed="rId3"/>
          <a:srcRect l="26755" t="29088" r="29868" b="6018"/>
          <a:stretch/>
        </p:blipFill>
        <p:spPr>
          <a:xfrm>
            <a:off x="4487775" y="1228162"/>
            <a:ext cx="3966437" cy="3337825"/>
          </a:xfrm>
          <a:prstGeom prst="rect">
            <a:avLst/>
          </a:prstGeom>
        </p:spPr>
      </p:pic>
      <p:sp>
        <p:nvSpPr>
          <p:cNvPr id="9" name="Rektangel: rundade hörn 8">
            <a:extLst>
              <a:ext uri="{FF2B5EF4-FFF2-40B4-BE49-F238E27FC236}">
                <a16:creationId xmlns:a16="http://schemas.microsoft.com/office/drawing/2014/main" id="{338FBE22-F396-3C8A-E0D2-43D0A4066079}"/>
              </a:ext>
            </a:extLst>
          </p:cNvPr>
          <p:cNvSpPr/>
          <p:nvPr/>
        </p:nvSpPr>
        <p:spPr>
          <a:xfrm>
            <a:off x="4632556" y="1619880"/>
            <a:ext cx="660064" cy="175614"/>
          </a:xfrm>
          <a:prstGeom prst="roundRect">
            <a:avLst/>
          </a:prstGeom>
          <a:solidFill>
            <a:schemeClr val="bg1"/>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1751599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85800" y="955641"/>
            <a:ext cx="6662292" cy="1730308"/>
          </a:xfrm>
        </p:spPr>
        <p:txBody>
          <a:bodyPr/>
          <a:lstStyle/>
          <a:p>
            <a:r>
              <a:rPr lang="sv-SE" dirty="0"/>
              <a:t>Att individanpassa Min vårdplan</a:t>
            </a:r>
          </a:p>
        </p:txBody>
      </p:sp>
      <p:sp>
        <p:nvSpPr>
          <p:cNvPr id="2" name="Platshållare för datum 1"/>
          <p:cNvSpPr>
            <a:spLocks noGrp="1"/>
          </p:cNvSpPr>
          <p:nvPr>
            <p:ph type="dt" sz="half" idx="10"/>
          </p:nvPr>
        </p:nvSpPr>
        <p:spPr/>
        <p:txBody>
          <a:bodyPr/>
          <a:lstStyle/>
          <a:p>
            <a:fld id="{A8B22774-0DF9-4C11-B0C6-4361A9CDD74E}"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dirty="0">
                <a:latin typeface="Arial"/>
                <a:cs typeface="Arial"/>
              </a:rPr>
              <a:t>Utbildning Min vårdplan via 1177 </a:t>
            </a:r>
            <a:endParaRPr lang="sv-SE" dirty="0"/>
          </a:p>
        </p:txBody>
      </p:sp>
    </p:spTree>
    <p:extLst>
      <p:ext uri="{BB962C8B-B14F-4D97-AF65-F5344CB8AC3E}">
        <p14:creationId xmlns:p14="http://schemas.microsoft.com/office/powerpoint/2010/main" val="1374119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34813" y="327870"/>
            <a:ext cx="5339461" cy="577022"/>
          </a:xfrm>
        </p:spPr>
        <p:txBody>
          <a:bodyPr/>
          <a:lstStyle/>
          <a:p>
            <a:r>
              <a:rPr lang="sv-SE" dirty="0"/>
              <a:t>Välkomsttext till invånaren</a:t>
            </a:r>
          </a:p>
        </p:txBody>
      </p:sp>
      <p:sp>
        <p:nvSpPr>
          <p:cNvPr id="4" name="Platshållare för datum 3"/>
          <p:cNvSpPr>
            <a:spLocks noGrp="1"/>
          </p:cNvSpPr>
          <p:nvPr>
            <p:ph type="dt" sz="half" idx="2"/>
          </p:nvPr>
        </p:nvSpPr>
        <p:spPr/>
        <p:txBody>
          <a:bodyPr/>
          <a:lstStyle/>
          <a:p>
            <a:fld id="{2C3F95C2-03B3-4FBD-AABF-8DFDCBB805CD}"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8" name="Platshållare för innehåll 2"/>
          <p:cNvSpPr txBox="1">
            <a:spLocks/>
          </p:cNvSpPr>
          <p:nvPr/>
        </p:nvSpPr>
        <p:spPr>
          <a:xfrm>
            <a:off x="3302903" y="998103"/>
            <a:ext cx="5161406" cy="701820"/>
          </a:xfrm>
          <a:prstGeom prst="rect">
            <a:avLst/>
          </a:prstGeom>
          <a:noFill/>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16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1400" dirty="0"/>
              <a:t>I patientens översikt finns en standardiserad text i fältet </a:t>
            </a:r>
            <a:r>
              <a:rPr lang="sv-SE" sz="1400" i="1" dirty="0"/>
              <a:t>Välkomsttext till invånaren</a:t>
            </a:r>
            <a:r>
              <a:rPr lang="sv-SE" sz="1400" dirty="0"/>
              <a:t>. Den kan ni redigera genom att klicka på pennan.</a:t>
            </a:r>
          </a:p>
        </p:txBody>
      </p:sp>
      <p:pic>
        <p:nvPicPr>
          <p:cNvPr id="7" name="Bildobjekt 6">
            <a:extLst>
              <a:ext uri="{FF2B5EF4-FFF2-40B4-BE49-F238E27FC236}">
                <a16:creationId xmlns:a16="http://schemas.microsoft.com/office/drawing/2014/main" id="{978CB296-B033-1199-D654-2B8AD4A89777}"/>
              </a:ext>
            </a:extLst>
          </p:cNvPr>
          <p:cNvPicPr>
            <a:picLocks noChangeAspect="1"/>
          </p:cNvPicPr>
          <p:nvPr/>
        </p:nvPicPr>
        <p:blipFill rotWithShape="1">
          <a:blip r:embed="rId2"/>
          <a:srcRect l="28588" t="31918" r="54873" b="59863"/>
          <a:stretch/>
        </p:blipFill>
        <p:spPr bwMode="auto">
          <a:xfrm>
            <a:off x="1200150" y="1121045"/>
            <a:ext cx="1885950" cy="5270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11" name="Bildobjekt 10">
            <a:extLst>
              <a:ext uri="{FF2B5EF4-FFF2-40B4-BE49-F238E27FC236}">
                <a16:creationId xmlns:a16="http://schemas.microsoft.com/office/drawing/2014/main" id="{D8882057-60D6-4DB1-1DC8-16B7156EB463}"/>
              </a:ext>
            </a:extLst>
          </p:cNvPr>
          <p:cNvPicPr>
            <a:picLocks noChangeAspect="1"/>
          </p:cNvPicPr>
          <p:nvPr/>
        </p:nvPicPr>
        <p:blipFill rotWithShape="1">
          <a:blip r:embed="rId3"/>
          <a:srcRect l="21807" t="27096" r="19736" b="9006"/>
          <a:stretch/>
        </p:blipFill>
        <p:spPr>
          <a:xfrm>
            <a:off x="1200150" y="1741291"/>
            <a:ext cx="4903924" cy="30152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53457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6899" y="70979"/>
            <a:ext cx="8331535" cy="577022"/>
          </a:xfrm>
        </p:spPr>
        <p:txBody>
          <a:bodyPr/>
          <a:lstStyle/>
          <a:p>
            <a:r>
              <a:rPr lang="sv-SE" dirty="0"/>
              <a:t>Övergripande rubriker (moduler) i Min vårdplan</a:t>
            </a:r>
          </a:p>
        </p:txBody>
      </p:sp>
      <p:sp>
        <p:nvSpPr>
          <p:cNvPr id="3" name="Platshållare för innehåll 2"/>
          <p:cNvSpPr>
            <a:spLocks noGrp="1"/>
          </p:cNvSpPr>
          <p:nvPr>
            <p:ph idx="1"/>
          </p:nvPr>
        </p:nvSpPr>
        <p:spPr>
          <a:xfrm>
            <a:off x="4978103" y="1026409"/>
            <a:ext cx="3828617" cy="3178332"/>
          </a:xfrm>
        </p:spPr>
        <p:txBody>
          <a:bodyPr>
            <a:normAutofit fontScale="92500" lnSpcReduction="20000"/>
          </a:bodyPr>
          <a:lstStyle/>
          <a:p>
            <a:pPr marL="285750" indent="-285750">
              <a:buFont typeface="Arial" panose="020B0604020202020204" pitchFamily="34" charset="0"/>
              <a:buChar char="•"/>
            </a:pPr>
            <a:r>
              <a:rPr lang="sv-SE" sz="1400" dirty="0"/>
              <a:t>Under </a:t>
            </a:r>
            <a:r>
              <a:rPr lang="sv-SE" sz="1400" i="1" dirty="0"/>
              <a:t>Startade moduler </a:t>
            </a:r>
            <a:r>
              <a:rPr lang="sv-SE" sz="1400" dirty="0"/>
              <a:t>finns rubrikerna för modulerna (behållare) med innehåll som är tillgängligt för patienten från start i Min vårdplan. Här finns också dolda delar som ni kan behöva aktivera utifrån individanpassning.</a:t>
            </a:r>
            <a:endParaRPr lang="sv-SE" sz="1400" i="1" dirty="0"/>
          </a:p>
          <a:p>
            <a:pPr marL="285750" indent="-285750">
              <a:buFont typeface="Arial" panose="020B0604020202020204" pitchFamily="34" charset="0"/>
              <a:buChar char="•"/>
            </a:pPr>
            <a:endParaRPr lang="sv-SE" sz="1400" i="1" dirty="0"/>
          </a:p>
          <a:p>
            <a:pPr marL="285750" indent="-285750">
              <a:buFont typeface="Arial" panose="020B0604020202020204" pitchFamily="34" charset="0"/>
              <a:buChar char="•"/>
            </a:pPr>
            <a:r>
              <a:rPr lang="sv-SE" sz="1400" i="1" dirty="0"/>
              <a:t>Kommande moduler </a:t>
            </a:r>
            <a:r>
              <a:rPr lang="sv-SE" sz="1400" dirty="0"/>
              <a:t>med innehåll är inte synliga för patienten. Dessa aktiverar ni som behandlare när/om det blir aktuellt.</a:t>
            </a:r>
          </a:p>
          <a:p>
            <a:pPr marL="285750" indent="-285750">
              <a:buFont typeface="Arial" panose="020B0604020202020204" pitchFamily="34" charset="0"/>
              <a:buChar char="•"/>
            </a:pPr>
            <a:r>
              <a:rPr lang="sv-SE" sz="1400" dirty="0"/>
              <a:t>Under varje rubrik/modul finns avsnitt med steg (sidor).</a:t>
            </a:r>
          </a:p>
          <a:p>
            <a:pPr marL="285750" indent="-285750">
              <a:buFont typeface="Arial" panose="020B0604020202020204" pitchFamily="34" charset="0"/>
              <a:buChar char="•"/>
            </a:pPr>
            <a:r>
              <a:rPr lang="sv-SE" sz="1400" dirty="0"/>
              <a:t>Moduler som börjar med </a:t>
            </a:r>
            <a:r>
              <a:rPr lang="sv-SE" sz="1400" i="1" dirty="0"/>
              <a:t>Att fylla i</a:t>
            </a:r>
            <a:r>
              <a:rPr lang="sv-SE" sz="1400" dirty="0"/>
              <a:t>, innehåller även formulär.</a:t>
            </a:r>
          </a:p>
          <a:p>
            <a:pPr marL="285750" indent="-285750">
              <a:buFont typeface="Arial" panose="020B0604020202020204" pitchFamily="34" charset="0"/>
              <a:buChar char="•"/>
            </a:pPr>
            <a:r>
              <a:rPr lang="sv-SE" sz="1400" dirty="0"/>
              <a:t>Min vårdplan som publiceras från </a:t>
            </a:r>
            <a:r>
              <a:rPr lang="sv-SE" sz="1400" dirty="0" err="1"/>
              <a:t>ochmed</a:t>
            </a:r>
            <a:r>
              <a:rPr lang="sv-SE" sz="1400" dirty="0"/>
              <a:t> hösten 2024 kommer att innehålla fler kommande moduler med formulär än som visas i denna bild.</a:t>
            </a:r>
          </a:p>
        </p:txBody>
      </p:sp>
      <p:sp>
        <p:nvSpPr>
          <p:cNvPr id="4" name="Platshållare för datum 3"/>
          <p:cNvSpPr>
            <a:spLocks noGrp="1"/>
          </p:cNvSpPr>
          <p:nvPr>
            <p:ph type="dt" sz="half" idx="2"/>
          </p:nvPr>
        </p:nvSpPr>
        <p:spPr/>
        <p:txBody>
          <a:bodyPr/>
          <a:lstStyle/>
          <a:p>
            <a:fld id="{7514A0D7-3554-406C-B5DB-31930A35D0D9}"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p>
        </p:txBody>
      </p:sp>
      <p:sp>
        <p:nvSpPr>
          <p:cNvPr id="8" name="L-form 7">
            <a:extLst>
              <a:ext uri="{FF2B5EF4-FFF2-40B4-BE49-F238E27FC236}">
                <a16:creationId xmlns:a16="http://schemas.microsoft.com/office/drawing/2014/main" id="{36221782-B1BF-4781-B33F-6D8759715780}"/>
              </a:ext>
            </a:extLst>
          </p:cNvPr>
          <p:cNvSpPr/>
          <p:nvPr/>
        </p:nvSpPr>
        <p:spPr>
          <a:xfrm rot="18740112">
            <a:off x="758881" y="1111814"/>
            <a:ext cx="289346" cy="131933"/>
          </a:xfrm>
          <a:prstGeom prst="corner">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L-form 8">
            <a:extLst>
              <a:ext uri="{FF2B5EF4-FFF2-40B4-BE49-F238E27FC236}">
                <a16:creationId xmlns:a16="http://schemas.microsoft.com/office/drawing/2014/main" id="{020B671C-25A4-4DDC-8B8D-094FB3B4512F}"/>
              </a:ext>
            </a:extLst>
          </p:cNvPr>
          <p:cNvSpPr/>
          <p:nvPr/>
        </p:nvSpPr>
        <p:spPr>
          <a:xfrm rot="18740112">
            <a:off x="764058" y="3147514"/>
            <a:ext cx="289346" cy="131933"/>
          </a:xfrm>
          <a:prstGeom prst="corner">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L-form 9">
            <a:extLst>
              <a:ext uri="{FF2B5EF4-FFF2-40B4-BE49-F238E27FC236}">
                <a16:creationId xmlns:a16="http://schemas.microsoft.com/office/drawing/2014/main" id="{0BB5BA24-3457-4C54-ADB5-B1F9FC6F09AE}"/>
              </a:ext>
            </a:extLst>
          </p:cNvPr>
          <p:cNvSpPr/>
          <p:nvPr/>
        </p:nvSpPr>
        <p:spPr>
          <a:xfrm rot="18740112">
            <a:off x="764057" y="2455140"/>
            <a:ext cx="289346" cy="131933"/>
          </a:xfrm>
          <a:prstGeom prst="corner">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1" name="L-form 10">
            <a:extLst>
              <a:ext uri="{FF2B5EF4-FFF2-40B4-BE49-F238E27FC236}">
                <a16:creationId xmlns:a16="http://schemas.microsoft.com/office/drawing/2014/main" id="{BC5A8C25-D52C-409B-9717-A4B19D478245}"/>
              </a:ext>
            </a:extLst>
          </p:cNvPr>
          <p:cNvSpPr/>
          <p:nvPr/>
        </p:nvSpPr>
        <p:spPr>
          <a:xfrm rot="18740112">
            <a:off x="758882" y="2097614"/>
            <a:ext cx="289346" cy="131933"/>
          </a:xfrm>
          <a:prstGeom prst="corner">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4" name="L-form 13">
            <a:extLst>
              <a:ext uri="{FF2B5EF4-FFF2-40B4-BE49-F238E27FC236}">
                <a16:creationId xmlns:a16="http://schemas.microsoft.com/office/drawing/2014/main" id="{B9D5BEDB-612F-4A9B-A46C-3330B2EEAA2E}"/>
              </a:ext>
            </a:extLst>
          </p:cNvPr>
          <p:cNvSpPr/>
          <p:nvPr/>
        </p:nvSpPr>
        <p:spPr>
          <a:xfrm rot="18740112">
            <a:off x="745428" y="4117932"/>
            <a:ext cx="289346" cy="131933"/>
          </a:xfrm>
          <a:prstGeom prst="corner">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5" name="L-form 14">
            <a:extLst>
              <a:ext uri="{FF2B5EF4-FFF2-40B4-BE49-F238E27FC236}">
                <a16:creationId xmlns:a16="http://schemas.microsoft.com/office/drawing/2014/main" id="{9D23B85C-5775-43A8-810E-1E26733BCFBB}"/>
              </a:ext>
            </a:extLst>
          </p:cNvPr>
          <p:cNvSpPr/>
          <p:nvPr/>
        </p:nvSpPr>
        <p:spPr>
          <a:xfrm rot="18740112">
            <a:off x="738513" y="4457217"/>
            <a:ext cx="289346" cy="131933"/>
          </a:xfrm>
          <a:prstGeom prst="corner">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7" name="Bildobjekt 6">
            <a:extLst>
              <a:ext uri="{FF2B5EF4-FFF2-40B4-BE49-F238E27FC236}">
                <a16:creationId xmlns:a16="http://schemas.microsoft.com/office/drawing/2014/main" id="{C9E91DC4-AF67-4800-9F5B-D28D9939A5D8}"/>
              </a:ext>
            </a:extLst>
          </p:cNvPr>
          <p:cNvPicPr>
            <a:picLocks noChangeAspect="1"/>
          </p:cNvPicPr>
          <p:nvPr/>
        </p:nvPicPr>
        <p:blipFill>
          <a:blip r:embed="rId2"/>
          <a:stretch>
            <a:fillRect/>
          </a:stretch>
        </p:blipFill>
        <p:spPr>
          <a:xfrm>
            <a:off x="1043212" y="875420"/>
            <a:ext cx="3585127" cy="3860316"/>
          </a:xfrm>
          <a:prstGeom prst="rect">
            <a:avLst/>
          </a:prstGeom>
        </p:spPr>
      </p:pic>
      <p:pic>
        <p:nvPicPr>
          <p:cNvPr id="6" name="Platshållare för innehåll 5" descr="En bild som visar text, skärmbild, nummer, Teckensnitt">
            <a:extLst>
              <a:ext uri="{FF2B5EF4-FFF2-40B4-BE49-F238E27FC236}">
                <a16:creationId xmlns:a16="http://schemas.microsoft.com/office/drawing/2014/main" id="{2D0A2ABE-3C1E-22E4-6B39-3369B9C087E3}"/>
              </a:ext>
            </a:extLst>
          </p:cNvPr>
          <p:cNvPicPr>
            <a:picLocks noChangeAspect="1"/>
          </p:cNvPicPr>
          <p:nvPr/>
        </p:nvPicPr>
        <p:blipFill>
          <a:blip r:embed="rId3"/>
          <a:stretch>
            <a:fillRect/>
          </a:stretch>
        </p:blipFill>
        <p:spPr>
          <a:xfrm>
            <a:off x="564382" y="643096"/>
            <a:ext cx="4187857" cy="4477314"/>
          </a:xfrm>
          <a:prstGeom prst="rect">
            <a:avLst/>
          </a:prstGeom>
        </p:spPr>
      </p:pic>
      <p:sp>
        <p:nvSpPr>
          <p:cNvPr id="12" name="Rektangel: rundade hörn 11">
            <a:extLst>
              <a:ext uri="{FF2B5EF4-FFF2-40B4-BE49-F238E27FC236}">
                <a16:creationId xmlns:a16="http://schemas.microsoft.com/office/drawing/2014/main" id="{04571D12-82BD-A5B1-ED64-D07C0BE19776}"/>
              </a:ext>
            </a:extLst>
          </p:cNvPr>
          <p:cNvSpPr/>
          <p:nvPr/>
        </p:nvSpPr>
        <p:spPr>
          <a:xfrm>
            <a:off x="736989" y="636778"/>
            <a:ext cx="1058449" cy="313151"/>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Rektangel: rundade hörn 12">
            <a:extLst>
              <a:ext uri="{FF2B5EF4-FFF2-40B4-BE49-F238E27FC236}">
                <a16:creationId xmlns:a16="http://schemas.microsoft.com/office/drawing/2014/main" id="{60095F32-6636-A527-A3C4-556E632572EE}"/>
              </a:ext>
            </a:extLst>
          </p:cNvPr>
          <p:cNvSpPr/>
          <p:nvPr/>
        </p:nvSpPr>
        <p:spPr>
          <a:xfrm>
            <a:off x="689788" y="3417448"/>
            <a:ext cx="1058449" cy="313151"/>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905480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14196" y="320107"/>
            <a:ext cx="5339461" cy="577022"/>
          </a:xfrm>
        </p:spPr>
        <p:txBody>
          <a:bodyPr/>
          <a:lstStyle/>
          <a:p>
            <a:r>
              <a:rPr lang="sv-SE" dirty="0"/>
              <a:t>Rubriknivåer med steg för individanpassning</a:t>
            </a:r>
          </a:p>
        </p:txBody>
      </p:sp>
      <p:sp>
        <p:nvSpPr>
          <p:cNvPr id="4" name="Platshållare för datum 3"/>
          <p:cNvSpPr>
            <a:spLocks noGrp="1"/>
          </p:cNvSpPr>
          <p:nvPr>
            <p:ph type="dt" sz="half" idx="2"/>
          </p:nvPr>
        </p:nvSpPr>
        <p:spPr/>
        <p:txBody>
          <a:bodyPr/>
          <a:lstStyle/>
          <a:p>
            <a:fld id="{D5F162EC-7293-4CD4-840C-023609DAD454}"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p>
        </p:txBody>
      </p:sp>
      <p:sp>
        <p:nvSpPr>
          <p:cNvPr id="11" name="textruta 10">
            <a:extLst>
              <a:ext uri="{FF2B5EF4-FFF2-40B4-BE49-F238E27FC236}">
                <a16:creationId xmlns:a16="http://schemas.microsoft.com/office/drawing/2014/main" id="{6C75D2BE-D510-4161-6C7B-31AF099FB338}"/>
              </a:ext>
            </a:extLst>
          </p:cNvPr>
          <p:cNvSpPr txBox="1"/>
          <p:nvPr/>
        </p:nvSpPr>
        <p:spPr>
          <a:xfrm>
            <a:off x="244764" y="1253515"/>
            <a:ext cx="1488131" cy="2462213"/>
          </a:xfrm>
          <a:prstGeom prst="rect">
            <a:avLst/>
          </a:prstGeom>
          <a:noFill/>
        </p:spPr>
        <p:txBody>
          <a:bodyPr wrap="square" rtlCol="0">
            <a:spAutoFit/>
          </a:bodyPr>
          <a:lstStyle/>
          <a:p>
            <a:r>
              <a:rPr lang="sv-SE" sz="1400" dirty="0"/>
              <a:t>             Modul</a:t>
            </a:r>
          </a:p>
          <a:p>
            <a:endParaRPr lang="sv-SE" sz="1400" dirty="0"/>
          </a:p>
          <a:p>
            <a:endParaRPr lang="sv-SE" sz="1400" dirty="0"/>
          </a:p>
          <a:p>
            <a:endParaRPr lang="sv-SE" sz="1400" dirty="0"/>
          </a:p>
          <a:p>
            <a:endParaRPr lang="sv-SE" sz="1400" dirty="0"/>
          </a:p>
          <a:p>
            <a:endParaRPr lang="sv-SE" sz="1400" dirty="0"/>
          </a:p>
          <a:p>
            <a:r>
              <a:rPr lang="sv-SE" sz="1400" dirty="0"/>
              <a:t>            Avsnitt</a:t>
            </a:r>
          </a:p>
          <a:p>
            <a:endParaRPr lang="sv-SE" sz="1400" dirty="0"/>
          </a:p>
          <a:p>
            <a:r>
              <a:rPr lang="sv-SE" sz="1400" dirty="0"/>
              <a:t>            Steg</a:t>
            </a:r>
          </a:p>
          <a:p>
            <a:endParaRPr lang="sv-SE" sz="1400" dirty="0"/>
          </a:p>
          <a:p>
            <a:endParaRPr lang="sv-SE" sz="1400" dirty="0"/>
          </a:p>
        </p:txBody>
      </p:sp>
      <p:sp>
        <p:nvSpPr>
          <p:cNvPr id="12" name="textruta 11">
            <a:extLst>
              <a:ext uri="{FF2B5EF4-FFF2-40B4-BE49-F238E27FC236}">
                <a16:creationId xmlns:a16="http://schemas.microsoft.com/office/drawing/2014/main" id="{7C19F893-0CBE-619B-5BB6-675E24347F37}"/>
              </a:ext>
            </a:extLst>
          </p:cNvPr>
          <p:cNvSpPr txBox="1"/>
          <p:nvPr/>
        </p:nvSpPr>
        <p:spPr>
          <a:xfrm>
            <a:off x="7063571" y="1294403"/>
            <a:ext cx="1488131" cy="3477875"/>
          </a:xfrm>
          <a:prstGeom prst="rect">
            <a:avLst/>
          </a:prstGeom>
          <a:noFill/>
        </p:spPr>
        <p:txBody>
          <a:bodyPr wrap="square" rtlCol="0">
            <a:spAutoFit/>
          </a:bodyPr>
          <a:lstStyle/>
          <a:p>
            <a:r>
              <a:rPr lang="sv-SE" sz="1200" dirty="0"/>
              <a:t>Ni fäller ut och in innehållet manuellt för att se eller dölja innehåll för er själva som behandlare.</a:t>
            </a:r>
          </a:p>
          <a:p>
            <a:endParaRPr lang="sv-SE" sz="1200" dirty="0"/>
          </a:p>
          <a:p>
            <a:r>
              <a:rPr lang="sv-SE" sz="1200" i="1" dirty="0"/>
              <a:t>Steg</a:t>
            </a:r>
            <a:r>
              <a:rPr lang="sv-SE" sz="1200" dirty="0"/>
              <a:t> är sidorna med information. Ni individanpassar genom att markera vilka som ska vara synliga eller dolda för patienten. Vissa steg är synliga från start.</a:t>
            </a:r>
          </a:p>
          <a:p>
            <a:endParaRPr lang="sv-SE" sz="1400" dirty="0"/>
          </a:p>
          <a:p>
            <a:endParaRPr lang="sv-SE" sz="1400" dirty="0"/>
          </a:p>
        </p:txBody>
      </p:sp>
      <p:cxnSp>
        <p:nvCxnSpPr>
          <p:cNvPr id="17" name="Rak pilkoppling 16">
            <a:extLst>
              <a:ext uri="{FF2B5EF4-FFF2-40B4-BE49-F238E27FC236}">
                <a16:creationId xmlns:a16="http://schemas.microsoft.com/office/drawing/2014/main" id="{1CA2F3D2-D863-DCBD-E7ED-3200CC3E4958}"/>
              </a:ext>
            </a:extLst>
          </p:cNvPr>
          <p:cNvCxnSpPr>
            <a:cxnSpLocks/>
          </p:cNvCxnSpPr>
          <p:nvPr/>
        </p:nvCxnSpPr>
        <p:spPr>
          <a:xfrm>
            <a:off x="1502018" y="1425789"/>
            <a:ext cx="33889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Rak pilkoppling 19">
            <a:extLst>
              <a:ext uri="{FF2B5EF4-FFF2-40B4-BE49-F238E27FC236}">
                <a16:creationId xmlns:a16="http://schemas.microsoft.com/office/drawing/2014/main" id="{8C05924B-F362-4694-C269-4EDB4834DFBB}"/>
              </a:ext>
            </a:extLst>
          </p:cNvPr>
          <p:cNvCxnSpPr>
            <a:cxnSpLocks/>
          </p:cNvCxnSpPr>
          <p:nvPr/>
        </p:nvCxnSpPr>
        <p:spPr>
          <a:xfrm>
            <a:off x="1563448" y="2667325"/>
            <a:ext cx="33889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Rak pilkoppling 20">
            <a:extLst>
              <a:ext uri="{FF2B5EF4-FFF2-40B4-BE49-F238E27FC236}">
                <a16:creationId xmlns:a16="http://schemas.microsoft.com/office/drawing/2014/main" id="{AFF5F5DC-2E05-E7C3-2261-B86860873A36}"/>
              </a:ext>
            </a:extLst>
          </p:cNvPr>
          <p:cNvCxnSpPr>
            <a:cxnSpLocks/>
          </p:cNvCxnSpPr>
          <p:nvPr/>
        </p:nvCxnSpPr>
        <p:spPr>
          <a:xfrm flipV="1">
            <a:off x="1350149" y="3039926"/>
            <a:ext cx="564047" cy="765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Rak pilkoppling 22">
            <a:extLst>
              <a:ext uri="{FF2B5EF4-FFF2-40B4-BE49-F238E27FC236}">
                <a16:creationId xmlns:a16="http://schemas.microsoft.com/office/drawing/2014/main" id="{2BF25A74-B255-E79B-E58F-4B4E8E53B400}"/>
              </a:ext>
            </a:extLst>
          </p:cNvPr>
          <p:cNvCxnSpPr>
            <a:cxnSpLocks/>
          </p:cNvCxnSpPr>
          <p:nvPr/>
        </p:nvCxnSpPr>
        <p:spPr>
          <a:xfrm>
            <a:off x="1338294" y="3167094"/>
            <a:ext cx="564047" cy="1920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 name="textruta 2">
            <a:extLst>
              <a:ext uri="{FF2B5EF4-FFF2-40B4-BE49-F238E27FC236}">
                <a16:creationId xmlns:a16="http://schemas.microsoft.com/office/drawing/2014/main" id="{72CC6E35-3F33-2D0E-99D1-E4A48AB08D3B}"/>
              </a:ext>
            </a:extLst>
          </p:cNvPr>
          <p:cNvSpPr txBox="1"/>
          <p:nvPr/>
        </p:nvSpPr>
        <p:spPr>
          <a:xfrm>
            <a:off x="824257" y="3267276"/>
            <a:ext cx="878796" cy="1384995"/>
          </a:xfrm>
          <a:prstGeom prst="rect">
            <a:avLst/>
          </a:prstGeom>
          <a:noFill/>
        </p:spPr>
        <p:txBody>
          <a:bodyPr wrap="square" rtlCol="0">
            <a:spAutoFit/>
          </a:bodyPr>
          <a:lstStyle/>
          <a:p>
            <a:r>
              <a:rPr lang="sv-SE" sz="1050" dirty="0"/>
              <a:t>När patienten har öppnat ett steg blir den streckade cirkeln ifylld.</a:t>
            </a:r>
          </a:p>
        </p:txBody>
      </p:sp>
      <p:pic>
        <p:nvPicPr>
          <p:cNvPr id="7" name="Bildobjekt 6">
            <a:extLst>
              <a:ext uri="{FF2B5EF4-FFF2-40B4-BE49-F238E27FC236}">
                <a16:creationId xmlns:a16="http://schemas.microsoft.com/office/drawing/2014/main" id="{C2B92468-8074-F308-1DFD-40201B2E11ED}"/>
              </a:ext>
            </a:extLst>
          </p:cNvPr>
          <p:cNvPicPr>
            <a:picLocks noChangeAspect="1"/>
          </p:cNvPicPr>
          <p:nvPr/>
        </p:nvPicPr>
        <p:blipFill rotWithShape="1">
          <a:blip r:embed="rId2"/>
          <a:srcRect l="22489" t="13540" r="24343" b="25859"/>
          <a:stretch/>
        </p:blipFill>
        <p:spPr>
          <a:xfrm>
            <a:off x="1975933" y="1208926"/>
            <a:ext cx="4861660" cy="31170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ktangel: rundade hörn 7">
            <a:extLst>
              <a:ext uri="{FF2B5EF4-FFF2-40B4-BE49-F238E27FC236}">
                <a16:creationId xmlns:a16="http://schemas.microsoft.com/office/drawing/2014/main" id="{CA0011A7-C1EF-8501-B678-A9C8A9AC8AA6}"/>
              </a:ext>
            </a:extLst>
          </p:cNvPr>
          <p:cNvSpPr/>
          <p:nvPr/>
        </p:nvSpPr>
        <p:spPr>
          <a:xfrm>
            <a:off x="6516553" y="1254915"/>
            <a:ext cx="272126" cy="313885"/>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9" name="Rak pilkoppling 8">
            <a:extLst>
              <a:ext uri="{FF2B5EF4-FFF2-40B4-BE49-F238E27FC236}">
                <a16:creationId xmlns:a16="http://schemas.microsoft.com/office/drawing/2014/main" id="{CD77773B-6773-0A78-363C-0118BC57614B}"/>
              </a:ext>
            </a:extLst>
          </p:cNvPr>
          <p:cNvCxnSpPr>
            <a:cxnSpLocks/>
          </p:cNvCxnSpPr>
          <p:nvPr/>
        </p:nvCxnSpPr>
        <p:spPr>
          <a:xfrm flipH="1">
            <a:off x="6837593" y="1411857"/>
            <a:ext cx="24577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Rektangel: rundade hörn 12">
            <a:extLst>
              <a:ext uri="{FF2B5EF4-FFF2-40B4-BE49-F238E27FC236}">
                <a16:creationId xmlns:a16="http://schemas.microsoft.com/office/drawing/2014/main" id="{DFAA5299-DE15-150B-7427-D32CD0F05B81}"/>
              </a:ext>
            </a:extLst>
          </p:cNvPr>
          <p:cNvSpPr/>
          <p:nvPr/>
        </p:nvSpPr>
        <p:spPr>
          <a:xfrm>
            <a:off x="6354650" y="2571751"/>
            <a:ext cx="272126" cy="268340"/>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15" name="Rak pilkoppling 14">
            <a:extLst>
              <a:ext uri="{FF2B5EF4-FFF2-40B4-BE49-F238E27FC236}">
                <a16:creationId xmlns:a16="http://schemas.microsoft.com/office/drawing/2014/main" id="{7B9BE062-E0C0-8DDB-87B3-C971B66FAC39}"/>
              </a:ext>
            </a:extLst>
          </p:cNvPr>
          <p:cNvCxnSpPr>
            <a:cxnSpLocks/>
          </p:cNvCxnSpPr>
          <p:nvPr/>
        </p:nvCxnSpPr>
        <p:spPr>
          <a:xfrm flipH="1">
            <a:off x="6646858" y="1664703"/>
            <a:ext cx="433773" cy="8551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Rak pilkoppling 18">
            <a:extLst>
              <a:ext uri="{FF2B5EF4-FFF2-40B4-BE49-F238E27FC236}">
                <a16:creationId xmlns:a16="http://schemas.microsoft.com/office/drawing/2014/main" id="{CF9ED919-996A-0D1D-9263-70A7F9CB1EF7}"/>
              </a:ext>
            </a:extLst>
          </p:cNvPr>
          <p:cNvCxnSpPr>
            <a:cxnSpLocks/>
          </p:cNvCxnSpPr>
          <p:nvPr/>
        </p:nvCxnSpPr>
        <p:spPr>
          <a:xfrm flipH="1">
            <a:off x="6616598" y="3359097"/>
            <a:ext cx="49429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Rak pilkoppling 23">
            <a:extLst>
              <a:ext uri="{FF2B5EF4-FFF2-40B4-BE49-F238E27FC236}">
                <a16:creationId xmlns:a16="http://schemas.microsoft.com/office/drawing/2014/main" id="{E8B292DE-9C21-B228-C942-B120D77D7597}"/>
              </a:ext>
            </a:extLst>
          </p:cNvPr>
          <p:cNvCxnSpPr>
            <a:cxnSpLocks/>
          </p:cNvCxnSpPr>
          <p:nvPr/>
        </p:nvCxnSpPr>
        <p:spPr>
          <a:xfrm flipH="1">
            <a:off x="6616598" y="3078188"/>
            <a:ext cx="49429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7469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568646" y="39687"/>
            <a:ext cx="7220857" cy="577022"/>
          </a:xfrm>
        </p:spPr>
        <p:txBody>
          <a:bodyPr/>
          <a:lstStyle/>
          <a:p>
            <a:r>
              <a:rPr lang="sv-SE" dirty="0"/>
              <a:t>Hantera moduler</a:t>
            </a:r>
          </a:p>
        </p:txBody>
      </p:sp>
      <p:sp>
        <p:nvSpPr>
          <p:cNvPr id="4" name="Platshållare för datum 3"/>
          <p:cNvSpPr>
            <a:spLocks noGrp="1"/>
          </p:cNvSpPr>
          <p:nvPr>
            <p:ph type="dt" sz="half" idx="2"/>
          </p:nvPr>
        </p:nvSpPr>
        <p:spPr/>
        <p:txBody>
          <a:bodyPr/>
          <a:lstStyle/>
          <a:p>
            <a:fld id="{7514A0D7-3554-406C-B5DB-31930A35D0D9}"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p>
        </p:txBody>
      </p:sp>
      <p:sp>
        <p:nvSpPr>
          <p:cNvPr id="6" name="textruta 5">
            <a:extLst>
              <a:ext uri="{FF2B5EF4-FFF2-40B4-BE49-F238E27FC236}">
                <a16:creationId xmlns:a16="http://schemas.microsoft.com/office/drawing/2014/main" id="{FE79A576-2E55-AD20-0442-4E67CED47C6C}"/>
              </a:ext>
            </a:extLst>
          </p:cNvPr>
          <p:cNvSpPr txBox="1"/>
          <p:nvPr/>
        </p:nvSpPr>
        <p:spPr>
          <a:xfrm>
            <a:off x="1377563" y="1729085"/>
            <a:ext cx="4816145" cy="738664"/>
          </a:xfrm>
          <a:prstGeom prst="rect">
            <a:avLst/>
          </a:prstGeom>
          <a:noFill/>
        </p:spPr>
        <p:txBody>
          <a:bodyPr wrap="square">
            <a:spAutoFit/>
          </a:bodyPr>
          <a:lstStyle/>
          <a:p>
            <a:pPr>
              <a:spcAft>
                <a:spcPts val="600"/>
              </a:spcAft>
            </a:pPr>
            <a:r>
              <a:rPr lang="sv-SE" sz="14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Om du väljer att </a:t>
            </a:r>
            <a:r>
              <a:rPr lang="sv-SE" sz="1400" i="1" dirty="0">
                <a:solidFill>
                  <a:srgbClr val="000000"/>
                </a:solidFill>
                <a:latin typeface="Arial" panose="020B0604020202020204" pitchFamily="34" charset="0"/>
                <a:ea typeface="MS PGothic" panose="020B0600070205080204" pitchFamily="34" charset="-128"/>
                <a:cs typeface="Arial" panose="020B0604020202020204" pitchFamily="34" charset="0"/>
              </a:rPr>
              <a:t>V</a:t>
            </a:r>
            <a:r>
              <a:rPr lang="sv-SE" sz="1400" i="1"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isa som klar</a:t>
            </a:r>
            <a:r>
              <a:rPr lang="sv-SE" sz="14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 lägger sig modulen synlig att ta del av under rubriken </a:t>
            </a:r>
            <a:r>
              <a:rPr lang="sv-SE" sz="1400" i="1"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Avklarat innehåll </a:t>
            </a:r>
            <a:r>
              <a:rPr lang="sv-SE" sz="14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längst ner i patientens egen översikt. </a:t>
            </a:r>
          </a:p>
        </p:txBody>
      </p:sp>
      <p:pic>
        <p:nvPicPr>
          <p:cNvPr id="8" name="Bildobjekt 7">
            <a:extLst>
              <a:ext uri="{FF2B5EF4-FFF2-40B4-BE49-F238E27FC236}">
                <a16:creationId xmlns:a16="http://schemas.microsoft.com/office/drawing/2014/main" id="{A6114E7B-AF30-544A-6395-8140101F7619}"/>
              </a:ext>
            </a:extLst>
          </p:cNvPr>
          <p:cNvPicPr>
            <a:picLocks noChangeAspect="1"/>
          </p:cNvPicPr>
          <p:nvPr/>
        </p:nvPicPr>
        <p:blipFill rotWithShape="1">
          <a:blip r:embed="rId2"/>
          <a:srcRect l="12093" t="40510" r="12242" b="43438"/>
          <a:stretch/>
        </p:blipFill>
        <p:spPr bwMode="auto">
          <a:xfrm>
            <a:off x="1462832" y="2477403"/>
            <a:ext cx="5237643" cy="624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17" name="textruta 16">
            <a:extLst>
              <a:ext uri="{FF2B5EF4-FFF2-40B4-BE49-F238E27FC236}">
                <a16:creationId xmlns:a16="http://schemas.microsoft.com/office/drawing/2014/main" id="{A3CB82A3-2EA7-51BC-9715-EFF28A96A037}"/>
              </a:ext>
            </a:extLst>
          </p:cNvPr>
          <p:cNvSpPr txBox="1"/>
          <p:nvPr/>
        </p:nvSpPr>
        <p:spPr>
          <a:xfrm>
            <a:off x="1377563" y="3118259"/>
            <a:ext cx="5058896" cy="738664"/>
          </a:xfrm>
          <a:prstGeom prst="rect">
            <a:avLst/>
          </a:prstGeom>
          <a:noFill/>
        </p:spPr>
        <p:txBody>
          <a:bodyPr wrap="square">
            <a:spAutoFit/>
          </a:bodyPr>
          <a:lstStyle/>
          <a:p>
            <a:r>
              <a:rPr lang="sv-SE" sz="14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Modulen går att dölja för patienten </a:t>
            </a:r>
            <a:r>
              <a:rPr lang="sv-SE" sz="1400" dirty="0">
                <a:solidFill>
                  <a:srgbClr val="000000"/>
                </a:solidFill>
                <a:latin typeface="Arial" panose="020B0604020202020204" pitchFamily="34" charset="0"/>
                <a:ea typeface="MS PGothic" panose="020B0600070205080204" pitchFamily="34" charset="-128"/>
                <a:cs typeface="Arial" panose="020B0604020202020204" pitchFamily="34" charset="0"/>
              </a:rPr>
              <a:t>efter att</a:t>
            </a:r>
            <a:r>
              <a:rPr lang="sv-SE" sz="14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 den avslutats, om det finns skäl att göra det. I behandlarvyn ligger den under rubriken </a:t>
            </a:r>
            <a:r>
              <a:rPr lang="sv-SE" sz="1400" i="1"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Avklarade moduler.</a:t>
            </a:r>
            <a:endParaRPr lang="sv-SE" sz="1400" i="1" dirty="0">
              <a:latin typeface="Arial" panose="020B0604020202020204" pitchFamily="34" charset="0"/>
              <a:cs typeface="Arial" panose="020B0604020202020204" pitchFamily="34" charset="0"/>
            </a:endParaRPr>
          </a:p>
        </p:txBody>
      </p:sp>
      <p:pic>
        <p:nvPicPr>
          <p:cNvPr id="18" name="Bildobjekt 17">
            <a:extLst>
              <a:ext uri="{FF2B5EF4-FFF2-40B4-BE49-F238E27FC236}">
                <a16:creationId xmlns:a16="http://schemas.microsoft.com/office/drawing/2014/main" id="{30A328AE-2AE7-0823-3F71-522CCCF64106}"/>
              </a:ext>
            </a:extLst>
          </p:cNvPr>
          <p:cNvPicPr>
            <a:picLocks noChangeAspect="1"/>
          </p:cNvPicPr>
          <p:nvPr/>
        </p:nvPicPr>
        <p:blipFill rotWithShape="1">
          <a:blip r:embed="rId3"/>
          <a:srcRect l="21656" t="52925" r="24535" b="31535"/>
          <a:stretch/>
        </p:blipFill>
        <p:spPr bwMode="auto">
          <a:xfrm>
            <a:off x="1377564" y="3882632"/>
            <a:ext cx="5237644" cy="8508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3" name="Bildobjekt 2">
            <a:extLst>
              <a:ext uri="{FF2B5EF4-FFF2-40B4-BE49-F238E27FC236}">
                <a16:creationId xmlns:a16="http://schemas.microsoft.com/office/drawing/2014/main" id="{08AB0A00-3B0D-68BA-D116-27955D89C8DF}"/>
              </a:ext>
            </a:extLst>
          </p:cNvPr>
          <p:cNvPicPr>
            <a:picLocks noChangeAspect="1"/>
          </p:cNvPicPr>
          <p:nvPr/>
        </p:nvPicPr>
        <p:blipFill rotWithShape="1">
          <a:blip r:embed="rId4"/>
          <a:srcRect l="22489" t="13540" r="24343" b="70222"/>
          <a:stretch/>
        </p:blipFill>
        <p:spPr>
          <a:xfrm>
            <a:off x="1476181" y="726716"/>
            <a:ext cx="5237642" cy="899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ktangel: rundade hörn 8">
            <a:extLst>
              <a:ext uri="{FF2B5EF4-FFF2-40B4-BE49-F238E27FC236}">
                <a16:creationId xmlns:a16="http://schemas.microsoft.com/office/drawing/2014/main" id="{16C8450E-52C4-952E-89B1-3FBA6E12DC74}"/>
              </a:ext>
            </a:extLst>
          </p:cNvPr>
          <p:cNvSpPr/>
          <p:nvPr/>
        </p:nvSpPr>
        <p:spPr>
          <a:xfrm>
            <a:off x="2532217" y="1128802"/>
            <a:ext cx="973991" cy="40326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814888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8C768AB7-C993-4C46-211B-D1CDA9D03875}"/>
              </a:ext>
            </a:extLst>
          </p:cNvPr>
          <p:cNvSpPr>
            <a:spLocks noGrp="1"/>
          </p:cNvSpPr>
          <p:nvPr>
            <p:ph idx="1"/>
          </p:nvPr>
        </p:nvSpPr>
        <p:spPr>
          <a:xfrm>
            <a:off x="1511860" y="1010412"/>
            <a:ext cx="5339460" cy="2329436"/>
          </a:xfrm>
        </p:spPr>
        <p:txBody>
          <a:bodyPr/>
          <a:lstStyle/>
          <a:p>
            <a:r>
              <a:rPr lang="sv-SE" sz="1400" dirty="0"/>
              <a:t>Om du väljer </a:t>
            </a:r>
            <a:r>
              <a:rPr lang="sv-SE" sz="1400" i="1" dirty="0"/>
              <a:t>Dölj modul</a:t>
            </a:r>
            <a:r>
              <a:rPr lang="sv-SE" sz="1400" dirty="0"/>
              <a:t>, blir modulen och dess innehåll </a:t>
            </a:r>
            <a:r>
              <a:rPr lang="sv-SE" sz="1400" b="1" dirty="0"/>
              <a:t>osynligt</a:t>
            </a:r>
            <a:r>
              <a:rPr lang="sv-SE" sz="1400" dirty="0"/>
              <a:t> för patienten, liksom de som ligger under </a:t>
            </a:r>
            <a:r>
              <a:rPr lang="sv-SE" sz="1400" i="1" dirty="0"/>
              <a:t>Kommande moduler </a:t>
            </a:r>
            <a:r>
              <a:rPr lang="sv-SE" sz="1400" dirty="0"/>
              <a:t>från start.</a:t>
            </a:r>
          </a:p>
          <a:p>
            <a:r>
              <a:rPr lang="sv-SE" sz="1400" dirty="0"/>
              <a:t>Det går att göra rubriken på modulen synlig för patienten under </a:t>
            </a:r>
            <a:r>
              <a:rPr lang="sv-SE" sz="1400" i="1" dirty="0"/>
              <a:t>Mitt kommande innehåll</a:t>
            </a:r>
            <a:r>
              <a:rPr lang="sv-SE" sz="1400" dirty="0"/>
              <a:t>, men hen kommer inte att kunna ta del av innehållet.</a:t>
            </a:r>
          </a:p>
          <a:p>
            <a:endParaRPr lang="sv-SE" dirty="0"/>
          </a:p>
        </p:txBody>
      </p:sp>
      <p:sp>
        <p:nvSpPr>
          <p:cNvPr id="4" name="Platshållare för datum 3">
            <a:extLst>
              <a:ext uri="{FF2B5EF4-FFF2-40B4-BE49-F238E27FC236}">
                <a16:creationId xmlns:a16="http://schemas.microsoft.com/office/drawing/2014/main" id="{61FBAC1E-C934-8385-73FF-2C9A7BB0DBEB}"/>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8CFED95F-2C2F-DE52-A1EF-644AB9A92AB7}"/>
              </a:ext>
            </a:extLst>
          </p:cNvPr>
          <p:cNvSpPr>
            <a:spLocks noGrp="1"/>
          </p:cNvSpPr>
          <p:nvPr>
            <p:ph type="ftr" sz="quarter" idx="3"/>
          </p:nvPr>
        </p:nvSpPr>
        <p:spPr/>
        <p:txBody>
          <a:bodyPr/>
          <a:lstStyle/>
          <a:p>
            <a:r>
              <a:rPr lang="sv-SE" dirty="0"/>
              <a:t>Utbildning Min vårdplan via 1177 </a:t>
            </a:r>
          </a:p>
        </p:txBody>
      </p:sp>
      <p:pic>
        <p:nvPicPr>
          <p:cNvPr id="17" name="Bildobjekt 16">
            <a:extLst>
              <a:ext uri="{FF2B5EF4-FFF2-40B4-BE49-F238E27FC236}">
                <a16:creationId xmlns:a16="http://schemas.microsoft.com/office/drawing/2014/main" id="{21E39C88-F46D-8490-AA12-E69C8871B7E8}"/>
              </a:ext>
            </a:extLst>
          </p:cNvPr>
          <p:cNvPicPr>
            <a:picLocks noChangeAspect="1"/>
          </p:cNvPicPr>
          <p:nvPr/>
        </p:nvPicPr>
        <p:blipFill rotWithShape="1">
          <a:blip r:embed="rId2"/>
          <a:srcRect l="18400" t="78791" r="21197" b="7660"/>
          <a:stretch/>
        </p:blipFill>
        <p:spPr>
          <a:xfrm>
            <a:off x="1725229" y="4133088"/>
            <a:ext cx="5292523" cy="667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Bildobjekt 20">
            <a:extLst>
              <a:ext uri="{FF2B5EF4-FFF2-40B4-BE49-F238E27FC236}">
                <a16:creationId xmlns:a16="http://schemas.microsoft.com/office/drawing/2014/main" id="{6F3BC6FA-1EE0-EAC3-17FB-9EB1EADE819B}"/>
              </a:ext>
            </a:extLst>
          </p:cNvPr>
          <p:cNvPicPr>
            <a:picLocks noChangeAspect="1"/>
          </p:cNvPicPr>
          <p:nvPr/>
        </p:nvPicPr>
        <p:blipFill rotWithShape="1">
          <a:blip r:embed="rId3"/>
          <a:srcRect l="20960" t="20195" r="21672" b="39347"/>
          <a:stretch/>
        </p:blipFill>
        <p:spPr>
          <a:xfrm>
            <a:off x="1618633" y="2346557"/>
            <a:ext cx="4066297" cy="1613062"/>
          </a:xfrm>
          <a:prstGeom prst="rect">
            <a:avLst/>
          </a:prstGeom>
        </p:spPr>
      </p:pic>
      <p:sp>
        <p:nvSpPr>
          <p:cNvPr id="23" name="Rektangel: rundade hörn 22">
            <a:extLst>
              <a:ext uri="{FF2B5EF4-FFF2-40B4-BE49-F238E27FC236}">
                <a16:creationId xmlns:a16="http://schemas.microsoft.com/office/drawing/2014/main" id="{6812C29C-1D21-5802-5951-DF377E031CE0}"/>
              </a:ext>
            </a:extLst>
          </p:cNvPr>
          <p:cNvSpPr/>
          <p:nvPr/>
        </p:nvSpPr>
        <p:spPr>
          <a:xfrm>
            <a:off x="1725229" y="3607005"/>
            <a:ext cx="1525684" cy="352868"/>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dirty="0"/>
          </a:p>
        </p:txBody>
      </p:sp>
      <p:pic>
        <p:nvPicPr>
          <p:cNvPr id="8" name="Bildobjekt 7">
            <a:extLst>
              <a:ext uri="{FF2B5EF4-FFF2-40B4-BE49-F238E27FC236}">
                <a16:creationId xmlns:a16="http://schemas.microsoft.com/office/drawing/2014/main" id="{BEB92AEE-B996-B9BD-D425-0BF22584C10A}"/>
              </a:ext>
            </a:extLst>
          </p:cNvPr>
          <p:cNvPicPr>
            <a:picLocks noChangeAspect="1"/>
          </p:cNvPicPr>
          <p:nvPr/>
        </p:nvPicPr>
        <p:blipFill rotWithShape="1">
          <a:blip r:embed="rId4"/>
          <a:srcRect l="22384" t="12480" r="22318" b="70177"/>
          <a:stretch/>
        </p:blipFill>
        <p:spPr>
          <a:xfrm>
            <a:off x="1653365" y="118410"/>
            <a:ext cx="5056450" cy="8920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ktangel: rundade hörn 8">
            <a:extLst>
              <a:ext uri="{FF2B5EF4-FFF2-40B4-BE49-F238E27FC236}">
                <a16:creationId xmlns:a16="http://schemas.microsoft.com/office/drawing/2014/main" id="{6AA8FD51-BE5E-BD10-C29C-FFDB33ECEA2D}"/>
              </a:ext>
            </a:extLst>
          </p:cNvPr>
          <p:cNvSpPr/>
          <p:nvPr/>
        </p:nvSpPr>
        <p:spPr>
          <a:xfrm>
            <a:off x="1725229" y="538950"/>
            <a:ext cx="921081" cy="313263"/>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93332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E401D08-F407-4B25-1279-E876AD003254}"/>
              </a:ext>
            </a:extLst>
          </p:cNvPr>
          <p:cNvSpPr>
            <a:spLocks noGrp="1"/>
          </p:cNvSpPr>
          <p:nvPr>
            <p:ph idx="1"/>
          </p:nvPr>
        </p:nvSpPr>
        <p:spPr/>
        <p:txBody>
          <a:bodyPr/>
          <a:lstStyle/>
          <a:p>
            <a:pPr marL="0" indent="0">
              <a:buNone/>
            </a:pPr>
            <a:r>
              <a:rPr lang="sv-SE" dirty="0"/>
              <a:t>Både moduler som är avklarade och ligger som kommande går att starta (igen) som behandlare. När moduler startas går det en flagga/avisering till patienten dagen efter.</a:t>
            </a:r>
          </a:p>
        </p:txBody>
      </p:sp>
      <p:sp>
        <p:nvSpPr>
          <p:cNvPr id="4" name="Platshållare för datum 3">
            <a:extLst>
              <a:ext uri="{FF2B5EF4-FFF2-40B4-BE49-F238E27FC236}">
                <a16:creationId xmlns:a16="http://schemas.microsoft.com/office/drawing/2014/main" id="{55222283-C99F-9C9C-7246-D4EBEA19E1C4}"/>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AA20263E-0338-AC5D-B8B4-078D172F972D}"/>
              </a:ext>
            </a:extLst>
          </p:cNvPr>
          <p:cNvSpPr>
            <a:spLocks noGrp="1"/>
          </p:cNvSpPr>
          <p:nvPr>
            <p:ph type="ftr" sz="quarter" idx="3"/>
          </p:nvPr>
        </p:nvSpPr>
        <p:spPr/>
        <p:txBody>
          <a:bodyPr/>
          <a:lstStyle/>
          <a:p>
            <a:r>
              <a:rPr lang="sv-SE" dirty="0"/>
              <a:t>Utbildning Min vårdplan via 1177 </a:t>
            </a:r>
          </a:p>
        </p:txBody>
      </p:sp>
    </p:spTree>
    <p:extLst>
      <p:ext uri="{BB962C8B-B14F-4D97-AF65-F5344CB8AC3E}">
        <p14:creationId xmlns:p14="http://schemas.microsoft.com/office/powerpoint/2010/main" val="41452658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285391" y="586504"/>
            <a:ext cx="5339461" cy="577022"/>
          </a:xfrm>
        </p:spPr>
        <p:txBody>
          <a:bodyPr/>
          <a:lstStyle/>
          <a:p>
            <a:r>
              <a:rPr lang="sv-SE" dirty="0"/>
              <a:t> Kontakter</a:t>
            </a:r>
          </a:p>
        </p:txBody>
      </p:sp>
      <p:sp>
        <p:nvSpPr>
          <p:cNvPr id="4" name="Platshållare för datum 3"/>
          <p:cNvSpPr>
            <a:spLocks noGrp="1"/>
          </p:cNvSpPr>
          <p:nvPr>
            <p:ph type="dt" sz="half" idx="2"/>
          </p:nvPr>
        </p:nvSpPr>
        <p:spPr/>
        <p:txBody>
          <a:bodyPr/>
          <a:lstStyle/>
          <a:p>
            <a:fld id="{A8BCBB15-B6B4-4E77-A1F4-729E026A238B}"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a:t>
            </a:r>
          </a:p>
        </p:txBody>
      </p:sp>
      <p:sp>
        <p:nvSpPr>
          <p:cNvPr id="7" name="Kommentar i oval 6"/>
          <p:cNvSpPr/>
          <p:nvPr/>
        </p:nvSpPr>
        <p:spPr>
          <a:xfrm>
            <a:off x="6205619" y="90251"/>
            <a:ext cx="2938382" cy="1648502"/>
          </a:xfrm>
          <a:prstGeom prst="wedgeEllipseCallout">
            <a:avLst>
              <a:gd name="adj1" fmla="val -57460"/>
              <a:gd name="adj2" fmla="val 41539"/>
            </a:avLst>
          </a:prstGeom>
          <a:solidFill>
            <a:schemeClr val="accent1">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200" dirty="0">
                <a:solidFill>
                  <a:schemeClr val="bg1"/>
                </a:solidFill>
              </a:rPr>
              <a:t>Tips! Patienten får en länk till </a:t>
            </a:r>
            <a:r>
              <a:rPr lang="sv-SE" sz="1200" dirty="0" err="1">
                <a:solidFill>
                  <a:schemeClr val="bg1"/>
                </a:solidFill>
              </a:rPr>
              <a:t>kontaktkortet</a:t>
            </a:r>
            <a:r>
              <a:rPr lang="sv-SE" sz="1200" dirty="0">
                <a:solidFill>
                  <a:schemeClr val="bg1"/>
                </a:solidFill>
              </a:rPr>
              <a:t> på startsidan inloggad på 1177, om ni godkänner patienten för kommunikation i personalverktyget 1177:s e-tjänster</a:t>
            </a:r>
            <a:endParaRPr lang="sv-SE" sz="900" dirty="0">
              <a:solidFill>
                <a:schemeClr val="bg1"/>
              </a:solidFill>
            </a:endParaRPr>
          </a:p>
        </p:txBody>
      </p:sp>
      <p:pic>
        <p:nvPicPr>
          <p:cNvPr id="8" name="Bildobjekt 7">
            <a:extLst>
              <a:ext uri="{FF2B5EF4-FFF2-40B4-BE49-F238E27FC236}">
                <a16:creationId xmlns:a16="http://schemas.microsoft.com/office/drawing/2014/main" id="{550B03AF-79C7-AB99-9BED-BAC76B13042E}"/>
              </a:ext>
            </a:extLst>
          </p:cNvPr>
          <p:cNvPicPr>
            <a:picLocks noChangeAspect="1"/>
          </p:cNvPicPr>
          <p:nvPr/>
        </p:nvPicPr>
        <p:blipFill rotWithShape="1">
          <a:blip r:embed="rId2"/>
          <a:srcRect l="28149" t="58997" r="29559" b="9809"/>
          <a:stretch/>
        </p:blipFill>
        <p:spPr bwMode="auto">
          <a:xfrm>
            <a:off x="6920" y="2773979"/>
            <a:ext cx="4866709" cy="2019221"/>
          </a:xfrm>
          <a:prstGeom prst="rect">
            <a:avLst/>
          </a:prstGeom>
          <a:ln>
            <a:noFill/>
          </a:ln>
          <a:extLst>
            <a:ext uri="{53640926-AAD7-44D8-BBD7-CCE9431645EC}">
              <a14:shadowObscured xmlns:a14="http://schemas.microsoft.com/office/drawing/2010/main"/>
            </a:ext>
          </a:extLst>
        </p:spPr>
      </p:pic>
      <p:sp>
        <p:nvSpPr>
          <p:cNvPr id="9" name="Rektangel: rundade hörn 8">
            <a:extLst>
              <a:ext uri="{FF2B5EF4-FFF2-40B4-BE49-F238E27FC236}">
                <a16:creationId xmlns:a16="http://schemas.microsoft.com/office/drawing/2014/main" id="{04F15A0F-B892-BB80-52CA-4045090D7F42}"/>
              </a:ext>
            </a:extLst>
          </p:cNvPr>
          <p:cNvSpPr/>
          <p:nvPr/>
        </p:nvSpPr>
        <p:spPr>
          <a:xfrm>
            <a:off x="3603545" y="3712957"/>
            <a:ext cx="1138459" cy="41982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1" name="Platshållare för innehåll 2"/>
          <p:cNvSpPr>
            <a:spLocks noGrp="1"/>
          </p:cNvSpPr>
          <p:nvPr>
            <p:ph idx="1"/>
          </p:nvPr>
        </p:nvSpPr>
        <p:spPr>
          <a:xfrm>
            <a:off x="313528" y="1311426"/>
            <a:ext cx="6311324" cy="1528709"/>
          </a:xfrm>
        </p:spPr>
        <p:txBody>
          <a:bodyPr vert="horz" lIns="91440" tIns="45720" rIns="91440" bIns="45720" rtlCol="0" anchor="t">
            <a:noAutofit/>
          </a:bodyPr>
          <a:lstStyle/>
          <a:p>
            <a:pPr marL="0" indent="0">
              <a:buNone/>
            </a:pPr>
            <a:r>
              <a:rPr lang="sv-SE" sz="1400" dirty="0"/>
              <a:t>Nedanför modulerna ligger verktyget </a:t>
            </a:r>
            <a:r>
              <a:rPr lang="sv-SE" sz="1400" i="1" dirty="0"/>
              <a:t>Kontakter</a:t>
            </a:r>
            <a:r>
              <a:rPr lang="sv-SE" sz="1400" dirty="0"/>
              <a:t>. Här kan patienten</a:t>
            </a:r>
          </a:p>
          <a:p>
            <a:pPr marL="0" indent="0">
              <a:buNone/>
            </a:pPr>
            <a:r>
              <a:rPr lang="sv-SE" sz="1400" dirty="0"/>
              <a:t>eller behandlaren fylla i kontaktuppgifter till personer i vården.</a:t>
            </a:r>
          </a:p>
          <a:p>
            <a:pPr marL="0" indent="0">
              <a:buNone/>
            </a:pPr>
            <a:r>
              <a:rPr lang="sv-SE" sz="1400" dirty="0"/>
              <a:t>Den som startat Min vårdplan för patienten under </a:t>
            </a:r>
            <a:r>
              <a:rPr lang="sv-SE" sz="1400" i="1" dirty="0"/>
              <a:t>Mina</a:t>
            </a:r>
            <a:r>
              <a:rPr lang="sv-SE" sz="1400" dirty="0"/>
              <a:t>-fliken, alternativ har utsetts som behandlare i </a:t>
            </a:r>
            <a:r>
              <a:rPr lang="sv-SE" sz="1400" i="1" dirty="0"/>
              <a:t>Alla</a:t>
            </a:r>
            <a:r>
              <a:rPr lang="sv-SE" sz="1400" dirty="0"/>
              <a:t>-fliken blir automatiskt </a:t>
            </a:r>
          </a:p>
          <a:p>
            <a:pPr marL="0" indent="0">
              <a:buNone/>
            </a:pPr>
            <a:r>
              <a:rPr lang="sv-SE" sz="1400" dirty="0"/>
              <a:t>angiven som Ansvarig behandlare. Det ändras om behandlare byts. </a:t>
            </a:r>
          </a:p>
          <a:p>
            <a:pPr marL="0" indent="0">
              <a:buNone/>
            </a:pPr>
            <a:r>
              <a:rPr lang="sv-SE" sz="1400" dirty="0"/>
              <a:t>                                                                      </a:t>
            </a:r>
          </a:p>
          <a:p>
            <a:pPr marL="0" indent="0">
              <a:buNone/>
            </a:pPr>
            <a:r>
              <a:rPr lang="sv-SE" sz="1400" dirty="0"/>
              <a:t>                                                                                             Patientens vy :                </a:t>
            </a:r>
          </a:p>
        </p:txBody>
      </p:sp>
      <p:pic>
        <p:nvPicPr>
          <p:cNvPr id="14" name="Bildobjekt 13">
            <a:extLst>
              <a:ext uri="{FF2B5EF4-FFF2-40B4-BE49-F238E27FC236}">
                <a16:creationId xmlns:a16="http://schemas.microsoft.com/office/drawing/2014/main" id="{A3FB6493-65CD-3DF7-1B43-AD9FF2EAA2D8}"/>
              </a:ext>
            </a:extLst>
          </p:cNvPr>
          <p:cNvPicPr>
            <a:picLocks noChangeAspect="1"/>
          </p:cNvPicPr>
          <p:nvPr/>
        </p:nvPicPr>
        <p:blipFill rotWithShape="1">
          <a:blip r:embed="rId3"/>
          <a:srcRect l="17066" t="14038" r="22067" b="40779"/>
          <a:stretch/>
        </p:blipFill>
        <p:spPr>
          <a:xfrm>
            <a:off x="4858161" y="2913008"/>
            <a:ext cx="4197024" cy="17525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45454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Vad är Stöd och behandling?</a:t>
            </a:r>
          </a:p>
        </p:txBody>
      </p:sp>
      <p:sp>
        <p:nvSpPr>
          <p:cNvPr id="3" name="Platshållare för datum 2"/>
          <p:cNvSpPr>
            <a:spLocks noGrp="1"/>
          </p:cNvSpPr>
          <p:nvPr>
            <p:ph type="dt" sz="half" idx="2"/>
          </p:nvPr>
        </p:nvSpPr>
        <p:spPr/>
        <p:txBody>
          <a:bodyPr/>
          <a:lstStyle/>
          <a:p>
            <a:fld id="{D47083B8-ADD0-4E0F-AC79-353F5BD5C993}" type="datetime1">
              <a:rPr lang="sv-SE" smtClean="0"/>
              <a:t>2024-09-30</a:t>
            </a:fld>
            <a:endParaRPr lang="sv-SE" dirty="0"/>
          </a:p>
        </p:txBody>
      </p:sp>
      <p:sp>
        <p:nvSpPr>
          <p:cNvPr id="4" name="Platshållare för sidfot 3"/>
          <p:cNvSpPr>
            <a:spLocks noGrp="1"/>
          </p:cNvSpPr>
          <p:nvPr>
            <p:ph type="ftr" sz="quarter" idx="3"/>
          </p:nvPr>
        </p:nvSpPr>
        <p:spPr/>
        <p:txBody>
          <a:bodyPr/>
          <a:lstStyle/>
          <a:p>
            <a:r>
              <a:rPr lang="sv-SE">
                <a:latin typeface="Arial"/>
                <a:cs typeface="Arial"/>
              </a:rPr>
              <a:t>Utbildning Min vårdplan via 1177</a:t>
            </a:r>
          </a:p>
        </p:txBody>
      </p:sp>
      <p:sp>
        <p:nvSpPr>
          <p:cNvPr id="5" name="Rektangel med rundade hörn diagonalt 4"/>
          <p:cNvSpPr/>
          <p:nvPr/>
        </p:nvSpPr>
        <p:spPr>
          <a:xfrm>
            <a:off x="457200" y="2200275"/>
            <a:ext cx="7792134" cy="2438537"/>
          </a:xfrm>
          <a:prstGeom prst="round2DiagRect">
            <a:avLst/>
          </a:prstGeom>
          <a:solidFill>
            <a:schemeClr val="accent1">
              <a:lumMod val="20000"/>
              <a:lumOff val="80000"/>
            </a:schemeClr>
          </a:solidFill>
          <a:ln>
            <a:solidFill>
              <a:schemeClr val="accent1">
                <a:lumMod val="20000"/>
                <a:lumOff val="8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285750" indent="-285750">
              <a:buFont typeface="Arial" panose="020B0604020202020204" pitchFamily="34" charset="0"/>
              <a:buChar char="•"/>
            </a:pPr>
            <a:r>
              <a:rPr lang="sv-SE" sz="1600" dirty="0">
                <a:solidFill>
                  <a:schemeClr val="tx1"/>
                </a:solidFill>
              </a:rPr>
              <a:t>Ett nationellt informationssystem (NMI) </a:t>
            </a:r>
            <a:r>
              <a:rPr lang="sv-SE" dirty="0">
                <a:solidFill>
                  <a:schemeClr val="tx1"/>
                </a:solidFill>
              </a:rPr>
              <a:t>som förvaltas av </a:t>
            </a:r>
            <a:r>
              <a:rPr lang="sv-SE" dirty="0" err="1">
                <a:solidFill>
                  <a:schemeClr val="tx1"/>
                </a:solidFill>
              </a:rPr>
              <a:t>Inera</a:t>
            </a:r>
            <a:r>
              <a:rPr lang="sv-SE" dirty="0">
                <a:solidFill>
                  <a:schemeClr val="tx1"/>
                </a:solidFill>
              </a:rPr>
              <a:t>.</a:t>
            </a:r>
          </a:p>
          <a:p>
            <a:pPr marL="742950" lvl="1" indent="-285750">
              <a:buFont typeface="Arial" panose="020B0604020202020204" pitchFamily="34" charset="0"/>
              <a:buChar char="•"/>
            </a:pPr>
            <a:r>
              <a:rPr lang="sv-SE" sz="1400" dirty="0">
                <a:solidFill>
                  <a:schemeClr val="tx1"/>
                </a:solidFill>
              </a:rPr>
              <a:t>Står under tillsyn av Läkemedelsverket</a:t>
            </a:r>
          </a:p>
          <a:p>
            <a:pPr marL="285750" indent="-285750">
              <a:buFont typeface="Arial" panose="020B0604020202020204" pitchFamily="34" charset="0"/>
              <a:buChar char="•"/>
            </a:pPr>
            <a:r>
              <a:rPr lang="sv-SE" sz="1600" dirty="0">
                <a:solidFill>
                  <a:schemeClr val="tx1"/>
                </a:solidFill>
              </a:rPr>
              <a:t>Används förutom för Min vårdplan till att erbjuda olika stöd-, utbildnings- och behandlingsprogram i hela landet.</a:t>
            </a:r>
          </a:p>
          <a:p>
            <a:pPr marL="742950" lvl="1" indent="-285750">
              <a:buFont typeface="Arial" panose="020B0604020202020204" pitchFamily="34" charset="0"/>
              <a:buChar char="•"/>
            </a:pPr>
            <a:r>
              <a:rPr lang="sv-SE" sz="1400" dirty="0">
                <a:solidFill>
                  <a:schemeClr val="tx1"/>
                </a:solidFill>
              </a:rPr>
              <a:t>Ex stödprogram: Artrosskola, Efter hjärtinfarkten, Sexuell rehabilitering vid prostatacancer.</a:t>
            </a:r>
            <a:endParaRPr lang="sv-SE" sz="1400" dirty="0">
              <a:solidFill>
                <a:schemeClr val="tx1"/>
              </a:solidFill>
              <a:cs typeface="Arial"/>
            </a:endParaRPr>
          </a:p>
          <a:p>
            <a:pPr marL="742950" lvl="1" indent="-285750">
              <a:buFont typeface="Arial" panose="020B0604020202020204" pitchFamily="34" charset="0"/>
              <a:buChar char="•"/>
            </a:pPr>
            <a:r>
              <a:rPr lang="sv-SE" sz="1400" dirty="0">
                <a:solidFill>
                  <a:schemeClr val="tx1"/>
                </a:solidFill>
              </a:rPr>
              <a:t>Ex behandlingsprogram: Alkoholprogrammet, Depressionsbehandling, Sömnhjälpen.</a:t>
            </a:r>
          </a:p>
          <a:p>
            <a:pPr marL="285750" indent="-285750">
              <a:buFont typeface="Arial" panose="020B0604020202020204" pitchFamily="34" charset="0"/>
              <a:buChar char="•"/>
            </a:pPr>
            <a:r>
              <a:rPr lang="sv-SE" sz="1600" dirty="0">
                <a:solidFill>
                  <a:schemeClr val="tx1"/>
                </a:solidFill>
              </a:rPr>
              <a:t>Är inte avsedd för permanent lagring av journalinformation.</a:t>
            </a:r>
          </a:p>
          <a:p>
            <a:pPr marL="742950" lvl="1" indent="-285750">
              <a:buFont typeface="Arial" panose="020B0604020202020204" pitchFamily="34" charset="0"/>
              <a:buChar char="•"/>
            </a:pPr>
            <a:r>
              <a:rPr lang="sv-SE" sz="1400" dirty="0">
                <a:solidFill>
                  <a:schemeClr val="tx1"/>
                </a:solidFill>
              </a:rPr>
              <a:t>Min vårdplan är inte en journalhandling och behöver avslutas inom 2 år. Vid fortsatt behov startas en ny Min vårdplan.</a:t>
            </a:r>
            <a:endParaRPr lang="sv-SE" sz="1400" dirty="0">
              <a:solidFill>
                <a:schemeClr val="tx1"/>
              </a:solidFill>
              <a:cs typeface="Arial"/>
            </a:endParaRPr>
          </a:p>
        </p:txBody>
      </p:sp>
      <p:sp>
        <p:nvSpPr>
          <p:cNvPr id="6" name="Rektangel: diagonala rundade hörn 3">
            <a:extLst>
              <a:ext uri="{FF2B5EF4-FFF2-40B4-BE49-F238E27FC236}">
                <a16:creationId xmlns:a16="http://schemas.microsoft.com/office/drawing/2014/main" id="{E712CE66-1B3E-469C-81B5-96CE56D7F258}"/>
              </a:ext>
            </a:extLst>
          </p:cNvPr>
          <p:cNvSpPr/>
          <p:nvPr/>
        </p:nvSpPr>
        <p:spPr>
          <a:xfrm>
            <a:off x="507206" y="1136145"/>
            <a:ext cx="7742128" cy="930664"/>
          </a:xfrm>
          <a:prstGeom prst="round2Diag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600" dirty="0">
                <a:solidFill>
                  <a:schemeClr val="tx1"/>
                </a:solidFill>
              </a:rPr>
              <a:t>Stöd och behandling, </a:t>
            </a:r>
            <a:r>
              <a:rPr lang="sv-SE" sz="1600" dirty="0" err="1">
                <a:solidFill>
                  <a:schemeClr val="tx1"/>
                </a:solidFill>
              </a:rPr>
              <a:t>SoB</a:t>
            </a:r>
            <a:r>
              <a:rPr lang="sv-SE" sz="1600" dirty="0">
                <a:solidFill>
                  <a:schemeClr val="tx1"/>
                </a:solidFill>
              </a:rPr>
              <a:t>, är en e-tjänst på 1177 som personal kommer åt via webblänken </a:t>
            </a:r>
            <a:r>
              <a:rPr lang="sv-SE" sz="1600" dirty="0">
                <a:solidFill>
                  <a:schemeClr val="tx2">
                    <a:lumMod val="60000"/>
                    <a:lumOff val="40000"/>
                  </a:schemeClr>
                </a:solidFill>
              </a:rPr>
              <a:t>personal.sob.1177.se</a:t>
            </a:r>
            <a:r>
              <a:rPr lang="sv-SE" sz="1600" dirty="0">
                <a:solidFill>
                  <a:schemeClr val="tx1"/>
                </a:solidFill>
              </a:rPr>
              <a:t> och inloggning med SITHS-kort.</a:t>
            </a:r>
          </a:p>
        </p:txBody>
      </p:sp>
    </p:spTree>
    <p:extLst>
      <p:ext uri="{BB962C8B-B14F-4D97-AF65-F5344CB8AC3E}">
        <p14:creationId xmlns:p14="http://schemas.microsoft.com/office/powerpoint/2010/main" val="3907707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61333" y="0"/>
            <a:ext cx="5339461" cy="577022"/>
          </a:xfrm>
        </p:spPr>
        <p:txBody>
          <a:bodyPr/>
          <a:lstStyle/>
          <a:p>
            <a:r>
              <a:rPr lang="sv-SE" dirty="0"/>
              <a:t>Planering</a:t>
            </a:r>
          </a:p>
        </p:txBody>
      </p:sp>
      <p:sp>
        <p:nvSpPr>
          <p:cNvPr id="3" name="Platshållare för innehåll 2"/>
          <p:cNvSpPr>
            <a:spLocks noGrp="1"/>
          </p:cNvSpPr>
          <p:nvPr>
            <p:ph idx="1"/>
          </p:nvPr>
        </p:nvSpPr>
        <p:spPr>
          <a:xfrm>
            <a:off x="4919737" y="1638561"/>
            <a:ext cx="3795479" cy="1620155"/>
          </a:xfrm>
        </p:spPr>
        <p:txBody>
          <a:bodyPr vert="horz" lIns="91440" tIns="45720" rIns="91440" bIns="45720" rtlCol="0" anchor="t">
            <a:normAutofit/>
          </a:bodyPr>
          <a:lstStyle/>
          <a:p>
            <a:pPr marL="0" indent="0">
              <a:buNone/>
            </a:pPr>
            <a:r>
              <a:rPr lang="sv-SE" sz="1400" dirty="0"/>
              <a:t>I verktyget </a:t>
            </a:r>
            <a:r>
              <a:rPr lang="sv-SE" sz="1400" i="1" dirty="0"/>
              <a:t>Planering</a:t>
            </a:r>
            <a:r>
              <a:rPr lang="sv-SE" sz="1400" dirty="0"/>
              <a:t> under </a:t>
            </a:r>
            <a:r>
              <a:rPr lang="sv-SE" sz="1400" i="1" dirty="0"/>
              <a:t>Kontakter</a:t>
            </a:r>
            <a:r>
              <a:rPr lang="sv-SE" sz="1400" dirty="0"/>
              <a:t>, kan du eller patienten lägga in exakta eller ungefärliga datum för t. ex. start av olika behandlingar.</a:t>
            </a:r>
          </a:p>
          <a:p>
            <a:pPr marL="0" indent="0">
              <a:buNone/>
            </a:pPr>
            <a:r>
              <a:rPr lang="sv-SE" sz="1400" dirty="0"/>
              <a:t>Patientens vy med förifylld info:</a:t>
            </a:r>
          </a:p>
        </p:txBody>
      </p:sp>
      <p:sp>
        <p:nvSpPr>
          <p:cNvPr id="4" name="Platshållare för datum 3"/>
          <p:cNvSpPr>
            <a:spLocks noGrp="1"/>
          </p:cNvSpPr>
          <p:nvPr>
            <p:ph type="dt" sz="half" idx="2"/>
          </p:nvPr>
        </p:nvSpPr>
        <p:spPr/>
        <p:txBody>
          <a:bodyPr/>
          <a:lstStyle/>
          <a:p>
            <a:fld id="{61BD89DF-4BC3-40E6-84E5-D9E6F7101928}"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7" name="Kommentar i oval 6"/>
          <p:cNvSpPr/>
          <p:nvPr/>
        </p:nvSpPr>
        <p:spPr>
          <a:xfrm>
            <a:off x="4778582" y="75954"/>
            <a:ext cx="3626852" cy="1167558"/>
          </a:xfrm>
          <a:prstGeom prst="wedgeEllipseCallout">
            <a:avLst>
              <a:gd name="adj1" fmla="val -41429"/>
              <a:gd name="adj2" fmla="val 67360"/>
            </a:avLst>
          </a:prstGeom>
          <a:solidFill>
            <a:schemeClr val="accent1">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200" dirty="0">
                <a:solidFill>
                  <a:schemeClr val="bg1"/>
                </a:solidFill>
              </a:rPr>
              <a:t>Tips! Patienten kan se sina tider i Bokade tider om ni godkänner patienten för kommunikation i personalverktyget 1177:s e-tjänster</a:t>
            </a:r>
            <a:endParaRPr lang="sv-SE" sz="900" dirty="0">
              <a:solidFill>
                <a:schemeClr val="bg1"/>
              </a:solidFill>
            </a:endParaRPr>
          </a:p>
        </p:txBody>
      </p:sp>
      <p:pic>
        <p:nvPicPr>
          <p:cNvPr id="8" name="Bildobjekt 7">
            <a:extLst>
              <a:ext uri="{FF2B5EF4-FFF2-40B4-BE49-F238E27FC236}">
                <a16:creationId xmlns:a16="http://schemas.microsoft.com/office/drawing/2014/main" id="{CFFBDC5C-D51D-492B-0F6A-B7A807AEF7B9}"/>
              </a:ext>
            </a:extLst>
          </p:cNvPr>
          <p:cNvPicPr>
            <a:picLocks noChangeAspect="1"/>
          </p:cNvPicPr>
          <p:nvPr/>
        </p:nvPicPr>
        <p:blipFill rotWithShape="1">
          <a:blip r:embed="rId2"/>
          <a:srcRect l="28444" t="11157" r="29938" b="23782"/>
          <a:stretch/>
        </p:blipFill>
        <p:spPr bwMode="auto">
          <a:xfrm>
            <a:off x="123924" y="544882"/>
            <a:ext cx="4571781" cy="4020855"/>
          </a:xfrm>
          <a:prstGeom prst="rect">
            <a:avLst/>
          </a:prstGeom>
          <a:ln>
            <a:noFill/>
          </a:ln>
          <a:extLst>
            <a:ext uri="{53640926-AAD7-44D8-BBD7-CCE9431645EC}">
              <a14:shadowObscured xmlns:a14="http://schemas.microsoft.com/office/drawing/2010/main"/>
            </a:ext>
          </a:extLst>
        </p:spPr>
      </p:pic>
      <p:pic>
        <p:nvPicPr>
          <p:cNvPr id="11" name="Bildobjekt 10">
            <a:extLst>
              <a:ext uri="{FF2B5EF4-FFF2-40B4-BE49-F238E27FC236}">
                <a16:creationId xmlns:a16="http://schemas.microsoft.com/office/drawing/2014/main" id="{36281797-C0C7-9F88-0AD0-2821666D5E70}"/>
              </a:ext>
            </a:extLst>
          </p:cNvPr>
          <p:cNvPicPr>
            <a:picLocks noChangeAspect="1"/>
          </p:cNvPicPr>
          <p:nvPr/>
        </p:nvPicPr>
        <p:blipFill rotWithShape="1">
          <a:blip r:embed="rId3"/>
          <a:srcRect l="19141" t="24962" r="22466" b="29132"/>
          <a:stretch/>
        </p:blipFill>
        <p:spPr>
          <a:xfrm>
            <a:off x="4857106" y="2846427"/>
            <a:ext cx="4080596" cy="1804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ktangel: rundade hörn 11">
            <a:extLst>
              <a:ext uri="{FF2B5EF4-FFF2-40B4-BE49-F238E27FC236}">
                <a16:creationId xmlns:a16="http://schemas.microsoft.com/office/drawing/2014/main" id="{33BCC5EB-A043-B12C-CF12-8ACC92A17D49}"/>
              </a:ext>
            </a:extLst>
          </p:cNvPr>
          <p:cNvSpPr/>
          <p:nvPr/>
        </p:nvSpPr>
        <p:spPr>
          <a:xfrm>
            <a:off x="3433541" y="2115333"/>
            <a:ext cx="1217182" cy="41982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645081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583947" y="104182"/>
            <a:ext cx="5976105" cy="577022"/>
          </a:xfrm>
        </p:spPr>
        <p:txBody>
          <a:bodyPr/>
          <a:lstStyle/>
          <a:p>
            <a:r>
              <a:rPr lang="sv-SE" dirty="0"/>
              <a:t>Läs och svara på meddelanden</a:t>
            </a:r>
          </a:p>
        </p:txBody>
      </p:sp>
      <p:sp>
        <p:nvSpPr>
          <p:cNvPr id="3" name="Platshållare för innehåll 2"/>
          <p:cNvSpPr>
            <a:spLocks noGrp="1"/>
          </p:cNvSpPr>
          <p:nvPr>
            <p:ph idx="1"/>
          </p:nvPr>
        </p:nvSpPr>
        <p:spPr>
          <a:xfrm>
            <a:off x="4427182" y="743951"/>
            <a:ext cx="4014559" cy="679215"/>
          </a:xfrm>
        </p:spPr>
        <p:txBody>
          <a:bodyPr>
            <a:noAutofit/>
          </a:bodyPr>
          <a:lstStyle/>
          <a:p>
            <a:r>
              <a:rPr lang="sv-SE" sz="1400" dirty="0"/>
              <a:t>Alla behandlare kan läsa och svara på alla meddelanden samt skicka nya meddelanden till patienter som har en pågående Min vårdplan.</a:t>
            </a:r>
          </a:p>
          <a:p>
            <a:pPr marL="0" indent="0">
              <a:buNone/>
            </a:pPr>
            <a:endParaRPr lang="sv-SE" sz="1400" dirty="0"/>
          </a:p>
          <a:p>
            <a:r>
              <a:rPr lang="sv-SE" sz="1400" dirty="0"/>
              <a:t>Meddelanden ska besvaras inom 3 dagar (enligt välkomsttext till patienten).</a:t>
            </a:r>
          </a:p>
          <a:p>
            <a:pPr marL="0" indent="0">
              <a:buNone/>
            </a:pPr>
            <a:endParaRPr lang="sv-SE" sz="1400" dirty="0"/>
          </a:p>
          <a:p>
            <a:r>
              <a:rPr lang="sv-SE" sz="1400" dirty="0">
                <a:solidFill>
                  <a:srgbClr val="000000"/>
                </a:solidFill>
                <a:effectLst/>
                <a:latin typeface="Arial" panose="020B0604020202020204" pitchFamily="34" charset="0"/>
                <a:ea typeface="MS PGothic" panose="020B0600070205080204" pitchFamily="34" charset="-128"/>
                <a:cs typeface="Arial" panose="020B0604020202020204" pitchFamily="34" charset="0"/>
              </a:rPr>
              <a:t>Om du ska svara på ett meddelande, klicka på meddelandet du ska svara på. Observera att det kan finnas flera pågående meddelandetrådar för samma patient, så se till att öppna rätt tråd. Det nyaste meddelandet ligger längst ner i en tråd.</a:t>
            </a:r>
          </a:p>
          <a:p>
            <a:endParaRPr lang="sv-SE" sz="1400" dirty="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p>
            <a:r>
              <a:rPr lang="sv-SE" sz="1400" dirty="0">
                <a:solidFill>
                  <a:srgbClr val="000000"/>
                </a:solidFill>
                <a:latin typeface="Arial" panose="020B0604020202020204" pitchFamily="34" charset="0"/>
                <a:ea typeface="MS PGothic" panose="020B0600070205080204" pitchFamily="34" charset="-128"/>
                <a:cs typeface="Arial" panose="020B0604020202020204" pitchFamily="34" charset="0"/>
              </a:rPr>
              <a:t>Kom ihåg att klicka på </a:t>
            </a:r>
            <a:r>
              <a:rPr lang="sv-SE" sz="1400" i="1" dirty="0">
                <a:solidFill>
                  <a:srgbClr val="000000"/>
                </a:solidFill>
                <a:latin typeface="Arial" panose="020B0604020202020204" pitchFamily="34" charset="0"/>
                <a:ea typeface="MS PGothic" panose="020B0600070205080204" pitchFamily="34" charset="-128"/>
                <a:cs typeface="Arial" panose="020B0604020202020204" pitchFamily="34" charset="0"/>
              </a:rPr>
              <a:t>Skicka meddelande </a:t>
            </a:r>
            <a:r>
              <a:rPr lang="sv-SE" sz="1400" dirty="0">
                <a:solidFill>
                  <a:srgbClr val="000000"/>
                </a:solidFill>
                <a:latin typeface="Arial" panose="020B0604020202020204" pitchFamily="34" charset="0"/>
                <a:ea typeface="MS PGothic" panose="020B0600070205080204" pitchFamily="34" charset="-128"/>
                <a:cs typeface="Arial" panose="020B0604020202020204" pitchFamily="34" charset="0"/>
              </a:rPr>
              <a:t>när du skrivit klart.</a:t>
            </a:r>
            <a:endParaRPr lang="sv-SE" sz="1400" dirty="0">
              <a:latin typeface="Arial" panose="020B0604020202020204" pitchFamily="34" charset="0"/>
              <a:cs typeface="Arial" panose="020B0604020202020204" pitchFamily="34" charset="0"/>
            </a:endParaRPr>
          </a:p>
        </p:txBody>
      </p:sp>
      <p:sp>
        <p:nvSpPr>
          <p:cNvPr id="4" name="Platshållare för datum 3"/>
          <p:cNvSpPr>
            <a:spLocks noGrp="1"/>
          </p:cNvSpPr>
          <p:nvPr>
            <p:ph type="dt" sz="half" idx="2"/>
          </p:nvPr>
        </p:nvSpPr>
        <p:spPr/>
        <p:txBody>
          <a:bodyPr/>
          <a:lstStyle/>
          <a:p>
            <a:fld id="{7514A0D7-3554-406C-B5DB-31930A35D0D9}"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a:t>
            </a:r>
          </a:p>
        </p:txBody>
      </p:sp>
      <p:pic>
        <p:nvPicPr>
          <p:cNvPr id="10" name="Bildobjekt 9">
            <a:extLst>
              <a:ext uri="{FF2B5EF4-FFF2-40B4-BE49-F238E27FC236}">
                <a16:creationId xmlns:a16="http://schemas.microsoft.com/office/drawing/2014/main" id="{376E57F0-BEBA-E6B7-3B5D-9615FA64D9FD}"/>
              </a:ext>
            </a:extLst>
          </p:cNvPr>
          <p:cNvPicPr>
            <a:picLocks noChangeAspect="1"/>
          </p:cNvPicPr>
          <p:nvPr/>
        </p:nvPicPr>
        <p:blipFill rotWithShape="1">
          <a:blip r:embed="rId2"/>
          <a:srcRect l="21206" t="27592" r="22594" b="26400"/>
          <a:stretch/>
        </p:blipFill>
        <p:spPr bwMode="auto">
          <a:xfrm>
            <a:off x="833906" y="742682"/>
            <a:ext cx="3537585" cy="1628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11" name="Bildobjekt 10">
            <a:extLst>
              <a:ext uri="{FF2B5EF4-FFF2-40B4-BE49-F238E27FC236}">
                <a16:creationId xmlns:a16="http://schemas.microsoft.com/office/drawing/2014/main" id="{40F2E009-7E04-CBAD-325B-98A0E5CD737F}"/>
              </a:ext>
            </a:extLst>
          </p:cNvPr>
          <p:cNvPicPr>
            <a:picLocks noChangeAspect="1"/>
          </p:cNvPicPr>
          <p:nvPr/>
        </p:nvPicPr>
        <p:blipFill rotWithShape="1">
          <a:blip r:embed="rId3"/>
          <a:srcRect l="21454" t="13460" r="23403" b="6682"/>
          <a:stretch/>
        </p:blipFill>
        <p:spPr bwMode="auto">
          <a:xfrm>
            <a:off x="702260" y="1864834"/>
            <a:ext cx="3724922" cy="27863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7" name="Bildobjekt 6">
            <a:extLst>
              <a:ext uri="{FF2B5EF4-FFF2-40B4-BE49-F238E27FC236}">
                <a16:creationId xmlns:a16="http://schemas.microsoft.com/office/drawing/2014/main" id="{7311F24F-A093-4E95-1CB9-6C41D7AC00A4}"/>
              </a:ext>
            </a:extLst>
          </p:cNvPr>
          <p:cNvPicPr>
            <a:picLocks noChangeAspect="1"/>
          </p:cNvPicPr>
          <p:nvPr/>
        </p:nvPicPr>
        <p:blipFill rotWithShape="1">
          <a:blip r:embed="rId4"/>
          <a:srcRect l="19470" t="14439" r="21523" b="25357"/>
          <a:stretch/>
        </p:blipFill>
        <p:spPr>
          <a:xfrm>
            <a:off x="731865" y="695999"/>
            <a:ext cx="3669232" cy="21058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55093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8B9D5D-1BFA-F602-4D28-2CE528486CB8}"/>
              </a:ext>
            </a:extLst>
          </p:cNvPr>
          <p:cNvSpPr>
            <a:spLocks noGrp="1"/>
          </p:cNvSpPr>
          <p:nvPr>
            <p:ph type="title"/>
          </p:nvPr>
        </p:nvSpPr>
        <p:spPr>
          <a:xfrm>
            <a:off x="333677" y="373306"/>
            <a:ext cx="5339461" cy="577022"/>
          </a:xfrm>
        </p:spPr>
        <p:txBody>
          <a:bodyPr/>
          <a:lstStyle/>
          <a:p>
            <a:r>
              <a:rPr lang="sv-SE" dirty="0"/>
              <a:t>Läs och skicka sidkommentar</a:t>
            </a:r>
          </a:p>
        </p:txBody>
      </p:sp>
      <p:sp>
        <p:nvSpPr>
          <p:cNvPr id="3" name="Platshållare för innehåll 2">
            <a:extLst>
              <a:ext uri="{FF2B5EF4-FFF2-40B4-BE49-F238E27FC236}">
                <a16:creationId xmlns:a16="http://schemas.microsoft.com/office/drawing/2014/main" id="{51150C01-2415-EE04-A126-404027D47353}"/>
              </a:ext>
            </a:extLst>
          </p:cNvPr>
          <p:cNvSpPr>
            <a:spLocks noGrp="1"/>
          </p:cNvSpPr>
          <p:nvPr>
            <p:ph idx="1"/>
          </p:nvPr>
        </p:nvSpPr>
        <p:spPr>
          <a:xfrm>
            <a:off x="333677" y="1352514"/>
            <a:ext cx="4426048" cy="2889286"/>
          </a:xfrm>
        </p:spPr>
        <p:txBody>
          <a:bodyPr>
            <a:noAutofit/>
          </a:bodyPr>
          <a:lstStyle/>
          <a:p>
            <a:pPr marL="0" indent="0">
              <a:lnSpc>
                <a:spcPct val="115000"/>
              </a:lnSpc>
              <a:spcAft>
                <a:spcPts val="600"/>
              </a:spcAft>
              <a:buNone/>
            </a:pPr>
            <a:r>
              <a:rPr lang="sv-SE" sz="1200" dirty="0">
                <a:solidFill>
                  <a:srgbClr val="000000"/>
                </a:solidFill>
                <a:effectLst/>
                <a:latin typeface="+mn-lt"/>
                <a:ea typeface="MS PGothic" panose="020B0600070205080204" pitchFamily="34" charset="-128"/>
                <a:cs typeface="Arial" panose="020B0604020202020204" pitchFamily="34" charset="0"/>
              </a:rPr>
              <a:t>Längst ner på sidan i varje steg och i formulär, kan både behandlaren och patienten skicka meddelanden till varandra med hjälp av sidkommentarer. </a:t>
            </a:r>
          </a:p>
          <a:p>
            <a:pPr marL="0" indent="0">
              <a:lnSpc>
                <a:spcPct val="115000"/>
              </a:lnSpc>
              <a:spcAft>
                <a:spcPts val="600"/>
              </a:spcAft>
              <a:buNone/>
            </a:pPr>
            <a:r>
              <a:rPr lang="sv-SE" sz="1200" dirty="0">
                <a:solidFill>
                  <a:srgbClr val="000000"/>
                </a:solidFill>
                <a:effectLst/>
                <a:latin typeface="+mn-lt"/>
                <a:ea typeface="MS PGothic" panose="020B0600070205080204" pitchFamily="34" charset="-128"/>
                <a:cs typeface="Arial" panose="020B0604020202020204" pitchFamily="34" charset="0"/>
              </a:rPr>
              <a:t>Ni kan använda sidkommentarer till att uppmärksamma patienten på att ett nytt steg har gjorts synligt eller uppmana patienten till att läsa ett specifikt avsnitt. Kom ihåg att klicka på </a:t>
            </a:r>
            <a:r>
              <a:rPr lang="sv-SE" sz="1200" i="1" dirty="0">
                <a:solidFill>
                  <a:srgbClr val="000000"/>
                </a:solidFill>
                <a:effectLst/>
                <a:latin typeface="+mn-lt"/>
                <a:ea typeface="MS PGothic" panose="020B0600070205080204" pitchFamily="34" charset="-128"/>
                <a:cs typeface="Arial" panose="020B0604020202020204" pitchFamily="34" charset="0"/>
              </a:rPr>
              <a:t>Skicka meddelande</a:t>
            </a:r>
            <a:r>
              <a:rPr lang="sv-SE" sz="1200" dirty="0">
                <a:solidFill>
                  <a:srgbClr val="000000"/>
                </a:solidFill>
                <a:effectLst/>
                <a:latin typeface="+mn-lt"/>
                <a:ea typeface="MS PGothic" panose="020B0600070205080204" pitchFamily="34" charset="-128"/>
                <a:cs typeface="Arial" panose="020B0604020202020204" pitchFamily="34" charset="0"/>
              </a:rPr>
              <a:t> när du skrivit klart.</a:t>
            </a:r>
            <a:endParaRPr lang="sv-SE" sz="1200" dirty="0">
              <a:effectLst/>
              <a:latin typeface="+mn-lt"/>
              <a:ea typeface="MS PGothic" panose="020B0600070205080204" pitchFamily="34" charset="-128"/>
              <a:cs typeface="Arial" panose="020B0604020202020204" pitchFamily="34" charset="0"/>
            </a:endParaRPr>
          </a:p>
          <a:p>
            <a:pPr marL="0" indent="0">
              <a:buNone/>
            </a:pPr>
            <a:r>
              <a:rPr lang="sv-SE" sz="1200" dirty="0">
                <a:latin typeface="+mn-lt"/>
              </a:rPr>
              <a:t>Kommentaren syns på sidan där kommentaren har skrivits, men också som en egen tråd under fliken </a:t>
            </a:r>
            <a:r>
              <a:rPr lang="sv-SE" sz="1200" i="1" dirty="0">
                <a:latin typeface="+mn-lt"/>
              </a:rPr>
              <a:t>Meddelanden</a:t>
            </a:r>
            <a:r>
              <a:rPr lang="sv-SE" sz="1200" dirty="0">
                <a:latin typeface="+mn-lt"/>
              </a:rPr>
              <a:t>, där det även finns en länk till sidan där kommentaren ligger. </a:t>
            </a:r>
          </a:p>
        </p:txBody>
      </p:sp>
      <p:sp>
        <p:nvSpPr>
          <p:cNvPr id="4" name="Platshållare för datum 3">
            <a:extLst>
              <a:ext uri="{FF2B5EF4-FFF2-40B4-BE49-F238E27FC236}">
                <a16:creationId xmlns:a16="http://schemas.microsoft.com/office/drawing/2014/main" id="{83025B70-3959-50B8-DE08-E9E44BFC1B3F}"/>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51F9D6E5-2714-925D-6CD6-9EE6B777F99D}"/>
              </a:ext>
            </a:extLst>
          </p:cNvPr>
          <p:cNvSpPr>
            <a:spLocks noGrp="1"/>
          </p:cNvSpPr>
          <p:nvPr>
            <p:ph type="ftr" sz="quarter" idx="3"/>
          </p:nvPr>
        </p:nvSpPr>
        <p:spPr/>
        <p:txBody>
          <a:bodyPr/>
          <a:lstStyle/>
          <a:p>
            <a:r>
              <a:rPr lang="sv-SE" dirty="0"/>
              <a:t>Utbildning Min vårdplan via 1177 </a:t>
            </a:r>
          </a:p>
        </p:txBody>
      </p:sp>
      <p:pic>
        <p:nvPicPr>
          <p:cNvPr id="6" name="Bildobjekt 5">
            <a:extLst>
              <a:ext uri="{FF2B5EF4-FFF2-40B4-BE49-F238E27FC236}">
                <a16:creationId xmlns:a16="http://schemas.microsoft.com/office/drawing/2014/main" id="{B0A198D8-A40F-78D0-40DF-77108815A6B7}"/>
              </a:ext>
            </a:extLst>
          </p:cNvPr>
          <p:cNvPicPr>
            <a:picLocks noChangeAspect="1"/>
          </p:cNvPicPr>
          <p:nvPr/>
        </p:nvPicPr>
        <p:blipFill rotWithShape="1">
          <a:blip r:embed="rId2"/>
          <a:srcRect l="21001" t="38755" r="45099" b="19688"/>
          <a:stretch/>
        </p:blipFill>
        <p:spPr bwMode="auto">
          <a:xfrm>
            <a:off x="6202935" y="167267"/>
            <a:ext cx="2385427" cy="1645332"/>
          </a:xfrm>
          <a:prstGeom prst="rect">
            <a:avLst/>
          </a:prstGeom>
          <a:solidFill>
            <a:srgbClr val="FFFFFF">
              <a:shade val="85000"/>
            </a:srgbClr>
          </a:solidFill>
          <a:ln w="88900" cap="sq" cmpd="sng" algn="ctr">
            <a:solidFill>
              <a:srgbClr val="FFFFFF"/>
            </a:solidFill>
            <a:prstDash val="solid"/>
            <a:miter lim="800000"/>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7" name="Bildobjekt 6">
            <a:extLst>
              <a:ext uri="{FF2B5EF4-FFF2-40B4-BE49-F238E27FC236}">
                <a16:creationId xmlns:a16="http://schemas.microsoft.com/office/drawing/2014/main" id="{8D60FC37-EBD7-652A-0950-3FEAE626BA75}"/>
              </a:ext>
            </a:extLst>
          </p:cNvPr>
          <p:cNvPicPr>
            <a:picLocks noChangeAspect="1"/>
          </p:cNvPicPr>
          <p:nvPr/>
        </p:nvPicPr>
        <p:blipFill rotWithShape="1">
          <a:blip r:embed="rId3"/>
          <a:srcRect l="19687" t="21759" r="42836" b="6675"/>
          <a:stretch/>
        </p:blipFill>
        <p:spPr bwMode="auto">
          <a:xfrm>
            <a:off x="6202935" y="2066766"/>
            <a:ext cx="2385427" cy="25628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8" name="Rektangel: rundade hörn 7">
            <a:extLst>
              <a:ext uri="{FF2B5EF4-FFF2-40B4-BE49-F238E27FC236}">
                <a16:creationId xmlns:a16="http://schemas.microsoft.com/office/drawing/2014/main" id="{82456E46-505B-CA1F-966A-0762E3184F48}"/>
              </a:ext>
            </a:extLst>
          </p:cNvPr>
          <p:cNvSpPr/>
          <p:nvPr/>
        </p:nvSpPr>
        <p:spPr>
          <a:xfrm>
            <a:off x="6875241" y="1461283"/>
            <a:ext cx="1151159" cy="351316"/>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sv-SE" dirty="0"/>
              <a:t>c</a:t>
            </a:r>
          </a:p>
        </p:txBody>
      </p:sp>
      <p:sp>
        <p:nvSpPr>
          <p:cNvPr id="9" name="Rektangel: rundade hörn 8">
            <a:extLst>
              <a:ext uri="{FF2B5EF4-FFF2-40B4-BE49-F238E27FC236}">
                <a16:creationId xmlns:a16="http://schemas.microsoft.com/office/drawing/2014/main" id="{D8E2CC35-045C-CEC9-8CE7-F3488C01A2BE}"/>
              </a:ext>
            </a:extLst>
          </p:cNvPr>
          <p:cNvSpPr/>
          <p:nvPr/>
        </p:nvSpPr>
        <p:spPr>
          <a:xfrm>
            <a:off x="7512050" y="4349750"/>
            <a:ext cx="1022350" cy="27985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672842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35B189-B771-7DB7-BD96-E8906AF7F34A}"/>
              </a:ext>
            </a:extLst>
          </p:cNvPr>
          <p:cNvSpPr>
            <a:spLocks noGrp="1"/>
          </p:cNvSpPr>
          <p:nvPr>
            <p:ph type="title"/>
          </p:nvPr>
        </p:nvSpPr>
        <p:spPr>
          <a:xfrm>
            <a:off x="1301595" y="775492"/>
            <a:ext cx="6139791" cy="577022"/>
          </a:xfrm>
        </p:spPr>
        <p:txBody>
          <a:bodyPr/>
          <a:lstStyle/>
          <a:p>
            <a:r>
              <a:rPr lang="sv-SE" dirty="0"/>
              <a:t>Markera ett meddelande som oläst</a:t>
            </a:r>
            <a:br>
              <a:rPr lang="sv-SE" dirty="0"/>
            </a:br>
            <a:endParaRPr lang="sv-SE" dirty="0"/>
          </a:p>
        </p:txBody>
      </p:sp>
      <p:sp>
        <p:nvSpPr>
          <p:cNvPr id="4" name="Platshållare för datum 3">
            <a:extLst>
              <a:ext uri="{FF2B5EF4-FFF2-40B4-BE49-F238E27FC236}">
                <a16:creationId xmlns:a16="http://schemas.microsoft.com/office/drawing/2014/main" id="{D2A7CB6D-A8A0-95E0-AB41-737D5EB738E0}"/>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A2AAF17E-558B-F77A-BF2A-6F9D70D85FC2}"/>
              </a:ext>
            </a:extLst>
          </p:cNvPr>
          <p:cNvSpPr>
            <a:spLocks noGrp="1"/>
          </p:cNvSpPr>
          <p:nvPr>
            <p:ph type="ftr" sz="quarter" idx="3"/>
          </p:nvPr>
        </p:nvSpPr>
        <p:spPr/>
        <p:txBody>
          <a:bodyPr/>
          <a:lstStyle/>
          <a:p>
            <a:r>
              <a:rPr lang="sv-SE" dirty="0"/>
              <a:t>Utbildning Min vårdplan via 1177 </a:t>
            </a:r>
          </a:p>
        </p:txBody>
      </p:sp>
      <p:pic>
        <p:nvPicPr>
          <p:cNvPr id="15" name="Platshållare för innehåll 14">
            <a:extLst>
              <a:ext uri="{FF2B5EF4-FFF2-40B4-BE49-F238E27FC236}">
                <a16:creationId xmlns:a16="http://schemas.microsoft.com/office/drawing/2014/main" id="{BF43D2DC-488C-EBCB-D7E3-0E9EBDFCAE0D}"/>
              </a:ext>
            </a:extLst>
          </p:cNvPr>
          <p:cNvPicPr>
            <a:picLocks noGrp="1" noChangeAspect="1"/>
          </p:cNvPicPr>
          <p:nvPr>
            <p:ph idx="1"/>
          </p:nvPr>
        </p:nvPicPr>
        <p:blipFill rotWithShape="1">
          <a:blip r:embed="rId2"/>
          <a:srcRect l="20314" t="43072" r="42974" b="25205"/>
          <a:stretch/>
        </p:blipFill>
        <p:spPr>
          <a:xfrm>
            <a:off x="627016" y="3018352"/>
            <a:ext cx="3179205" cy="15452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Bildobjekt 16">
            <a:extLst>
              <a:ext uri="{FF2B5EF4-FFF2-40B4-BE49-F238E27FC236}">
                <a16:creationId xmlns:a16="http://schemas.microsoft.com/office/drawing/2014/main" id="{D4BFD970-6EDB-6296-F6A0-B8AF674EE40F}"/>
              </a:ext>
            </a:extLst>
          </p:cNvPr>
          <p:cNvPicPr>
            <a:picLocks noChangeAspect="1"/>
          </p:cNvPicPr>
          <p:nvPr/>
        </p:nvPicPr>
        <p:blipFill rotWithShape="1">
          <a:blip r:embed="rId3"/>
          <a:srcRect l="22210" t="43562" r="44040" b="24158"/>
          <a:stretch/>
        </p:blipFill>
        <p:spPr>
          <a:xfrm>
            <a:off x="4572000" y="2960822"/>
            <a:ext cx="3086100" cy="1660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Rektangel: rundade hörn 17">
            <a:extLst>
              <a:ext uri="{FF2B5EF4-FFF2-40B4-BE49-F238E27FC236}">
                <a16:creationId xmlns:a16="http://schemas.microsoft.com/office/drawing/2014/main" id="{C7ED1154-98B7-BEB5-AE6A-49F72D0CBB6B}"/>
              </a:ext>
            </a:extLst>
          </p:cNvPr>
          <p:cNvSpPr/>
          <p:nvPr/>
        </p:nvSpPr>
        <p:spPr>
          <a:xfrm>
            <a:off x="4611105" y="3822884"/>
            <a:ext cx="1090013" cy="24828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9" name="Platshållare för innehåll 2">
            <a:extLst>
              <a:ext uri="{FF2B5EF4-FFF2-40B4-BE49-F238E27FC236}">
                <a16:creationId xmlns:a16="http://schemas.microsoft.com/office/drawing/2014/main" id="{83C1E214-A404-C2CF-2BFA-B799B63A6021}"/>
              </a:ext>
            </a:extLst>
          </p:cNvPr>
          <p:cNvSpPr txBox="1">
            <a:spLocks/>
          </p:cNvSpPr>
          <p:nvPr/>
        </p:nvSpPr>
        <p:spPr>
          <a:xfrm>
            <a:off x="1375145" y="1196475"/>
            <a:ext cx="5225491" cy="67921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16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1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1400" dirty="0">
                <a:latin typeface="Arial" panose="020B0604020202020204" pitchFamily="34" charset="0"/>
                <a:cs typeface="Arial" panose="020B0604020202020204" pitchFamily="34" charset="0"/>
              </a:rPr>
              <a:t>När ni öppnar ett meddelande blir det automatiskt markerat som läst och dess flagga försvinner. </a:t>
            </a:r>
          </a:p>
          <a:p>
            <a:r>
              <a:rPr lang="sv-SE" sz="1400" dirty="0">
                <a:latin typeface="Arial" panose="020B0604020202020204" pitchFamily="34" charset="0"/>
                <a:cs typeface="Arial" panose="020B0604020202020204" pitchFamily="34" charset="0"/>
              </a:rPr>
              <a:t>Om ni har läst ett meddelande men du eller någon annan ska läsa och besvara meddelandet senare, bör du markera meddelandet som oläst för att det inte ska glömmas bort. </a:t>
            </a:r>
          </a:p>
          <a:p>
            <a:r>
              <a:rPr lang="sv-SE" sz="1400" dirty="0">
                <a:latin typeface="Arial" panose="020B0604020202020204" pitchFamily="34" charset="0"/>
                <a:cs typeface="Arial" panose="020B0604020202020204" pitchFamily="34" charset="0"/>
              </a:rPr>
              <a:t>Bocka då </a:t>
            </a:r>
            <a:r>
              <a:rPr lang="sv-SE" sz="1400" b="1" dirty="0">
                <a:latin typeface="Arial" panose="020B0604020202020204" pitchFamily="34" charset="0"/>
                <a:cs typeface="Arial" panose="020B0604020202020204" pitchFamily="34" charset="0"/>
              </a:rPr>
              <a:t>ur</a:t>
            </a:r>
            <a:r>
              <a:rPr lang="sv-SE" sz="1400" dirty="0">
                <a:latin typeface="Arial" panose="020B0604020202020204" pitchFamily="34" charset="0"/>
                <a:cs typeface="Arial" panose="020B0604020202020204" pitchFamily="34" charset="0"/>
              </a:rPr>
              <a:t> rutan </a:t>
            </a:r>
            <a:r>
              <a:rPr lang="sv-SE" sz="1400" i="1" dirty="0">
                <a:latin typeface="Arial" panose="020B0604020202020204" pitchFamily="34" charset="0"/>
                <a:cs typeface="Arial" panose="020B0604020202020204" pitchFamily="34" charset="0"/>
              </a:rPr>
              <a:t>Markerad som läst </a:t>
            </a:r>
            <a:r>
              <a:rPr lang="sv-SE" sz="1400" dirty="0">
                <a:latin typeface="Arial" panose="020B0604020202020204" pitchFamily="34" charset="0"/>
                <a:cs typeface="Arial" panose="020B0604020202020204" pitchFamily="34" charset="0"/>
              </a:rPr>
              <a:t>så finns flaggan för nytt meddelande kvar.</a:t>
            </a:r>
          </a:p>
        </p:txBody>
      </p:sp>
      <p:cxnSp>
        <p:nvCxnSpPr>
          <p:cNvPr id="21" name="Rak pilkoppling 20">
            <a:extLst>
              <a:ext uri="{FF2B5EF4-FFF2-40B4-BE49-F238E27FC236}">
                <a16:creationId xmlns:a16="http://schemas.microsoft.com/office/drawing/2014/main" id="{286C702A-1499-EE82-24C8-193DB6A2E49C}"/>
              </a:ext>
            </a:extLst>
          </p:cNvPr>
          <p:cNvCxnSpPr>
            <a:cxnSpLocks/>
          </p:cNvCxnSpPr>
          <p:nvPr/>
        </p:nvCxnSpPr>
        <p:spPr>
          <a:xfrm>
            <a:off x="3939187" y="3996715"/>
            <a:ext cx="46086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Rektangel: rundade hörn 25">
            <a:extLst>
              <a:ext uri="{FF2B5EF4-FFF2-40B4-BE49-F238E27FC236}">
                <a16:creationId xmlns:a16="http://schemas.microsoft.com/office/drawing/2014/main" id="{C348C6CE-8B85-9C52-E25C-00A43A13D4CB}"/>
              </a:ext>
            </a:extLst>
          </p:cNvPr>
          <p:cNvSpPr/>
          <p:nvPr/>
        </p:nvSpPr>
        <p:spPr>
          <a:xfrm>
            <a:off x="756588" y="3790987"/>
            <a:ext cx="1090013" cy="24828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857432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ADB218-CEF8-7A59-5265-031658751CFF}"/>
              </a:ext>
            </a:extLst>
          </p:cNvPr>
          <p:cNvSpPr>
            <a:spLocks noGrp="1"/>
          </p:cNvSpPr>
          <p:nvPr>
            <p:ph type="title"/>
          </p:nvPr>
        </p:nvSpPr>
        <p:spPr>
          <a:xfrm>
            <a:off x="1983089" y="1672027"/>
            <a:ext cx="5339461" cy="577022"/>
          </a:xfrm>
        </p:spPr>
        <p:txBody>
          <a:bodyPr/>
          <a:lstStyle/>
          <a:p>
            <a:r>
              <a:rPr lang="sv-SE" dirty="0"/>
              <a:t>Övriga funktioner</a:t>
            </a:r>
          </a:p>
        </p:txBody>
      </p:sp>
      <p:sp>
        <p:nvSpPr>
          <p:cNvPr id="3" name="Platshållare för innehåll 2">
            <a:extLst>
              <a:ext uri="{FF2B5EF4-FFF2-40B4-BE49-F238E27FC236}">
                <a16:creationId xmlns:a16="http://schemas.microsoft.com/office/drawing/2014/main" id="{7E937070-5FFB-10DE-1BE0-297EBCFD66A4}"/>
              </a:ext>
            </a:extLst>
          </p:cNvPr>
          <p:cNvSpPr>
            <a:spLocks noGrp="1"/>
          </p:cNvSpPr>
          <p:nvPr>
            <p:ph idx="1"/>
          </p:nvPr>
        </p:nvSpPr>
        <p:spPr/>
        <p:txBody>
          <a:bodyPr/>
          <a:lstStyle/>
          <a:p>
            <a:endParaRPr lang="sv-SE" dirty="0"/>
          </a:p>
        </p:txBody>
      </p:sp>
      <p:sp>
        <p:nvSpPr>
          <p:cNvPr id="4" name="Platshållare för datum 3">
            <a:extLst>
              <a:ext uri="{FF2B5EF4-FFF2-40B4-BE49-F238E27FC236}">
                <a16:creationId xmlns:a16="http://schemas.microsoft.com/office/drawing/2014/main" id="{EA997405-86CF-405D-8C0C-4B1922CE6CF2}"/>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0E292B86-E2D9-4C5A-DA01-D43A50612768}"/>
              </a:ext>
            </a:extLst>
          </p:cNvPr>
          <p:cNvSpPr>
            <a:spLocks noGrp="1"/>
          </p:cNvSpPr>
          <p:nvPr>
            <p:ph type="ftr" sz="quarter" idx="3"/>
          </p:nvPr>
        </p:nvSpPr>
        <p:spPr/>
        <p:txBody>
          <a:bodyPr/>
          <a:lstStyle/>
          <a:p>
            <a:r>
              <a:rPr lang="sv-SE" dirty="0"/>
              <a:t>Utbildning Min vårdplan via 1177 </a:t>
            </a:r>
          </a:p>
        </p:txBody>
      </p:sp>
    </p:spTree>
    <p:extLst>
      <p:ext uri="{BB962C8B-B14F-4D97-AF65-F5344CB8AC3E}">
        <p14:creationId xmlns:p14="http://schemas.microsoft.com/office/powerpoint/2010/main" val="1059150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943715" y="332982"/>
            <a:ext cx="5339461" cy="577022"/>
          </a:xfrm>
        </p:spPr>
        <p:txBody>
          <a:bodyPr/>
          <a:lstStyle/>
          <a:p>
            <a:r>
              <a:rPr lang="sv-SE" dirty="0"/>
              <a:t>Tidslinje</a:t>
            </a:r>
          </a:p>
        </p:txBody>
      </p:sp>
      <p:sp>
        <p:nvSpPr>
          <p:cNvPr id="3" name="Platshållare för innehåll 2"/>
          <p:cNvSpPr>
            <a:spLocks noGrp="1"/>
          </p:cNvSpPr>
          <p:nvPr>
            <p:ph idx="1"/>
          </p:nvPr>
        </p:nvSpPr>
        <p:spPr>
          <a:xfrm>
            <a:off x="4620564" y="1177136"/>
            <a:ext cx="3086100" cy="2714397"/>
          </a:xfrm>
        </p:spPr>
        <p:txBody>
          <a:bodyPr>
            <a:normAutofit fontScale="55000" lnSpcReduction="20000"/>
          </a:bodyPr>
          <a:lstStyle/>
          <a:p>
            <a:pPr marL="0" indent="0">
              <a:buNone/>
            </a:pPr>
            <a:r>
              <a:rPr lang="sv-SE" sz="2900" dirty="0"/>
              <a:t>Du kan se vad som hänt i en Min vårdplan, uppdelat i kategorier under fliken Tidslinje. Här finns också </a:t>
            </a:r>
            <a:r>
              <a:rPr lang="sv-SE" sz="2900" dirty="0" err="1"/>
              <a:t>internlänkar</a:t>
            </a:r>
            <a:r>
              <a:rPr lang="sv-SE" sz="2900" dirty="0"/>
              <a:t> till olika händelser, till exempel ifyllda formulär.</a:t>
            </a:r>
          </a:p>
          <a:p>
            <a:pPr marL="0" indent="0">
              <a:buNone/>
            </a:pPr>
            <a:endParaRPr lang="sv-SE" sz="2900" dirty="0"/>
          </a:p>
          <a:p>
            <a:pPr marL="0" indent="0">
              <a:buNone/>
            </a:pPr>
            <a:r>
              <a:rPr lang="sv-SE" sz="2900" dirty="0"/>
              <a:t>Kom ihåg att ange från-datum, då bara de senaste dagarna visas per automatik.</a:t>
            </a:r>
          </a:p>
          <a:p>
            <a:pPr marL="0" indent="0">
              <a:buNone/>
            </a:pPr>
            <a:endParaRPr lang="sv-SE" sz="1400" dirty="0"/>
          </a:p>
          <a:p>
            <a:pPr marL="0" indent="0">
              <a:buNone/>
            </a:pPr>
            <a:endParaRPr lang="sv-SE" sz="1400" dirty="0"/>
          </a:p>
        </p:txBody>
      </p:sp>
      <p:sp>
        <p:nvSpPr>
          <p:cNvPr id="4" name="Platshållare för datum 3"/>
          <p:cNvSpPr>
            <a:spLocks noGrp="1"/>
          </p:cNvSpPr>
          <p:nvPr>
            <p:ph type="dt" sz="half" idx="2"/>
          </p:nvPr>
        </p:nvSpPr>
        <p:spPr/>
        <p:txBody>
          <a:bodyPr/>
          <a:lstStyle/>
          <a:p>
            <a:fld id="{68AF066D-28E4-4759-9950-DB8CC8253533}"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t>Utbildning Min vårdplan via 1177 </a:t>
            </a:r>
          </a:p>
        </p:txBody>
      </p:sp>
      <p:pic>
        <p:nvPicPr>
          <p:cNvPr id="8" name="Bildobjekt 7">
            <a:extLst>
              <a:ext uri="{FF2B5EF4-FFF2-40B4-BE49-F238E27FC236}">
                <a16:creationId xmlns:a16="http://schemas.microsoft.com/office/drawing/2014/main" id="{FF320674-7AF8-0453-8D94-5AC039A33D92}"/>
              </a:ext>
            </a:extLst>
          </p:cNvPr>
          <p:cNvPicPr>
            <a:picLocks noChangeAspect="1"/>
          </p:cNvPicPr>
          <p:nvPr/>
        </p:nvPicPr>
        <p:blipFill rotWithShape="1">
          <a:blip r:embed="rId2"/>
          <a:srcRect l="34480" t="12774" r="36777" b="14893"/>
          <a:stretch/>
        </p:blipFill>
        <p:spPr>
          <a:xfrm>
            <a:off x="588873" y="19211"/>
            <a:ext cx="3357677" cy="4753067"/>
          </a:xfrm>
          <a:prstGeom prst="rect">
            <a:avLst/>
          </a:prstGeom>
        </p:spPr>
      </p:pic>
      <p:sp>
        <p:nvSpPr>
          <p:cNvPr id="9" name="Rektangel: rundade hörn 8">
            <a:extLst>
              <a:ext uri="{FF2B5EF4-FFF2-40B4-BE49-F238E27FC236}">
                <a16:creationId xmlns:a16="http://schemas.microsoft.com/office/drawing/2014/main" id="{19487196-33EA-B198-F732-2955F6CF4EB8}"/>
              </a:ext>
            </a:extLst>
          </p:cNvPr>
          <p:cNvSpPr/>
          <p:nvPr/>
        </p:nvSpPr>
        <p:spPr>
          <a:xfrm>
            <a:off x="2048872" y="0"/>
            <a:ext cx="444994" cy="280010"/>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Rektangel: rundade hörn 9">
            <a:extLst>
              <a:ext uri="{FF2B5EF4-FFF2-40B4-BE49-F238E27FC236}">
                <a16:creationId xmlns:a16="http://schemas.microsoft.com/office/drawing/2014/main" id="{D6DAF02D-FD92-86CF-8E10-EFE39BE6B144}"/>
              </a:ext>
            </a:extLst>
          </p:cNvPr>
          <p:cNvSpPr/>
          <p:nvPr/>
        </p:nvSpPr>
        <p:spPr>
          <a:xfrm>
            <a:off x="652875" y="1065355"/>
            <a:ext cx="642151" cy="365125"/>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1260656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540E07-8359-7431-4282-7723D8CDD7D1}"/>
              </a:ext>
            </a:extLst>
          </p:cNvPr>
          <p:cNvSpPr>
            <a:spLocks noGrp="1"/>
          </p:cNvSpPr>
          <p:nvPr>
            <p:ph type="title"/>
          </p:nvPr>
        </p:nvSpPr>
        <p:spPr>
          <a:xfrm>
            <a:off x="1914197" y="193131"/>
            <a:ext cx="5339461" cy="577022"/>
          </a:xfrm>
        </p:spPr>
        <p:txBody>
          <a:bodyPr/>
          <a:lstStyle/>
          <a:p>
            <a:r>
              <a:rPr lang="sv-SE" dirty="0"/>
              <a:t>Skapa kategorier</a:t>
            </a:r>
          </a:p>
        </p:txBody>
      </p:sp>
      <p:sp>
        <p:nvSpPr>
          <p:cNvPr id="3" name="Platshållare för innehåll 2">
            <a:extLst>
              <a:ext uri="{FF2B5EF4-FFF2-40B4-BE49-F238E27FC236}">
                <a16:creationId xmlns:a16="http://schemas.microsoft.com/office/drawing/2014/main" id="{FEC5A18E-BB63-E1FD-3F1E-3F1B2725ADBB}"/>
              </a:ext>
            </a:extLst>
          </p:cNvPr>
          <p:cNvSpPr>
            <a:spLocks noGrp="1"/>
          </p:cNvSpPr>
          <p:nvPr>
            <p:ph idx="1"/>
          </p:nvPr>
        </p:nvSpPr>
        <p:spPr>
          <a:xfrm>
            <a:off x="1035853" y="892286"/>
            <a:ext cx="6671275" cy="2329436"/>
          </a:xfrm>
        </p:spPr>
        <p:txBody>
          <a:bodyPr/>
          <a:lstStyle/>
          <a:p>
            <a:pPr marL="0" lvl="0" indent="0">
              <a:lnSpc>
                <a:spcPct val="115000"/>
              </a:lnSpc>
              <a:spcBef>
                <a:spcPts val="600"/>
              </a:spcBef>
              <a:buNone/>
            </a:pPr>
            <a:r>
              <a:rPr lang="sv-SE" sz="1400" dirty="0">
                <a:latin typeface="+mn-lt"/>
              </a:rPr>
              <a:t>På enheten kan ni välja att skapa kategorier som ni kan koppla till Min vårdplan x eller y, för att kunna sortera, filtrera och få överblick i listan. </a:t>
            </a:r>
          </a:p>
          <a:p>
            <a:pPr marL="0" lvl="0" indent="0">
              <a:lnSpc>
                <a:spcPct val="115000"/>
              </a:lnSpc>
              <a:spcBef>
                <a:spcPts val="600"/>
              </a:spcBef>
              <a:buNone/>
            </a:pPr>
            <a:r>
              <a:rPr lang="sv-SE" sz="1400" dirty="0">
                <a:solidFill>
                  <a:srgbClr val="000000"/>
                </a:solidFill>
                <a:latin typeface="+mn-lt"/>
                <a:ea typeface="MS PGothic" panose="020B0600070205080204" pitchFamily="34" charset="-128"/>
                <a:cs typeface="Arial" panose="020B0604020202020204" pitchFamily="34" charset="0"/>
              </a:rPr>
              <a:t>Ni</a:t>
            </a:r>
            <a:r>
              <a:rPr lang="sv-SE" sz="1400" dirty="0">
                <a:solidFill>
                  <a:srgbClr val="000000"/>
                </a:solidFill>
                <a:effectLst/>
                <a:latin typeface="+mn-lt"/>
                <a:ea typeface="MS PGothic" panose="020B0600070205080204" pitchFamily="34" charset="-128"/>
                <a:cs typeface="Arial" panose="020B0604020202020204" pitchFamily="34" charset="0"/>
              </a:rPr>
              <a:t> skapar kategorier under fliken </a:t>
            </a:r>
            <a:r>
              <a:rPr lang="sv-SE" sz="1400" i="1" dirty="0">
                <a:solidFill>
                  <a:srgbClr val="000000"/>
                </a:solidFill>
                <a:effectLst/>
                <a:latin typeface="+mn-lt"/>
                <a:ea typeface="MS PGothic" panose="020B0600070205080204" pitchFamily="34" charset="-128"/>
                <a:cs typeface="Arial" panose="020B0604020202020204" pitchFamily="34" charset="0"/>
              </a:rPr>
              <a:t>Inställningar</a:t>
            </a:r>
            <a:r>
              <a:rPr lang="sv-SE" sz="1400" dirty="0">
                <a:solidFill>
                  <a:srgbClr val="000000"/>
                </a:solidFill>
                <a:effectLst/>
                <a:latin typeface="+mn-lt"/>
                <a:ea typeface="MS PGothic" panose="020B0600070205080204" pitchFamily="34" charset="-128"/>
                <a:cs typeface="Arial" panose="020B0604020202020204" pitchFamily="34" charset="0"/>
              </a:rPr>
              <a:t> högst upp i översikten. Läs mer om hur man gör i Manual för Min vårdplan.</a:t>
            </a:r>
            <a:endParaRPr lang="sv-SE" sz="1400" dirty="0">
              <a:effectLst/>
              <a:latin typeface="+mn-lt"/>
              <a:ea typeface="MS PGothic" panose="020B0600070205080204" pitchFamily="34" charset="-128"/>
              <a:cs typeface="Arial" panose="020B0604020202020204" pitchFamily="34" charset="0"/>
            </a:endParaRPr>
          </a:p>
          <a:p>
            <a:pPr marL="0" indent="0">
              <a:buNone/>
            </a:pPr>
            <a:endParaRPr lang="sv-SE" dirty="0"/>
          </a:p>
        </p:txBody>
      </p:sp>
      <p:sp>
        <p:nvSpPr>
          <p:cNvPr id="4" name="Platshållare för datum 3">
            <a:extLst>
              <a:ext uri="{FF2B5EF4-FFF2-40B4-BE49-F238E27FC236}">
                <a16:creationId xmlns:a16="http://schemas.microsoft.com/office/drawing/2014/main" id="{A351DCD2-5D5C-A9AD-2D93-59489B5960C0}"/>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F8D27335-435B-02A4-B786-9C7731D7C4AD}"/>
              </a:ext>
            </a:extLst>
          </p:cNvPr>
          <p:cNvSpPr>
            <a:spLocks noGrp="1"/>
          </p:cNvSpPr>
          <p:nvPr>
            <p:ph type="ftr" sz="quarter" idx="3"/>
          </p:nvPr>
        </p:nvSpPr>
        <p:spPr/>
        <p:txBody>
          <a:bodyPr/>
          <a:lstStyle/>
          <a:p>
            <a:r>
              <a:rPr lang="sv-SE" dirty="0"/>
              <a:t>Utbildning Min vårdplan via 1177 </a:t>
            </a:r>
          </a:p>
        </p:txBody>
      </p:sp>
      <p:pic>
        <p:nvPicPr>
          <p:cNvPr id="6" name="Bildobjekt 5">
            <a:extLst>
              <a:ext uri="{FF2B5EF4-FFF2-40B4-BE49-F238E27FC236}">
                <a16:creationId xmlns:a16="http://schemas.microsoft.com/office/drawing/2014/main" id="{8161D776-2F4F-397B-7D83-CD94883589B6}"/>
              </a:ext>
            </a:extLst>
          </p:cNvPr>
          <p:cNvPicPr>
            <a:picLocks noChangeAspect="1"/>
          </p:cNvPicPr>
          <p:nvPr/>
        </p:nvPicPr>
        <p:blipFill rotWithShape="1">
          <a:blip r:embed="rId2"/>
          <a:srcRect l="10223" t="10992" r="11620" b="10785"/>
          <a:stretch/>
        </p:blipFill>
        <p:spPr bwMode="auto">
          <a:xfrm>
            <a:off x="100549" y="2404820"/>
            <a:ext cx="4138068" cy="2329436"/>
          </a:xfrm>
          <a:prstGeom prst="rect">
            <a:avLst/>
          </a:prstGeom>
          <a:solidFill>
            <a:srgbClr val="FFFFFF">
              <a:shade val="85000"/>
            </a:srgbClr>
          </a:solidFill>
          <a:ln w="88900" cap="sq" cmpd="sng" algn="ctr">
            <a:solidFill>
              <a:srgbClr val="FFFFFF"/>
            </a:solidFill>
            <a:prstDash val="solid"/>
            <a:miter lim="800000"/>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7" name="Bildobjekt 6">
            <a:extLst>
              <a:ext uri="{FF2B5EF4-FFF2-40B4-BE49-F238E27FC236}">
                <a16:creationId xmlns:a16="http://schemas.microsoft.com/office/drawing/2014/main" id="{22C65026-F7D3-7FDC-3A61-E5EB16809293}"/>
              </a:ext>
            </a:extLst>
          </p:cNvPr>
          <p:cNvPicPr>
            <a:picLocks noChangeAspect="1"/>
          </p:cNvPicPr>
          <p:nvPr/>
        </p:nvPicPr>
        <p:blipFill rotWithShape="1">
          <a:blip r:embed="rId3"/>
          <a:srcRect l="11358" t="10992" r="12803" b="35836"/>
          <a:stretch/>
        </p:blipFill>
        <p:spPr bwMode="auto">
          <a:xfrm>
            <a:off x="4246324" y="2571750"/>
            <a:ext cx="4923524" cy="1941740"/>
          </a:xfrm>
          <a:prstGeom prst="rect">
            <a:avLst/>
          </a:prstGeom>
          <a:ln>
            <a:noFill/>
          </a:ln>
          <a:extLst>
            <a:ext uri="{53640926-AAD7-44D8-BBD7-CCE9431645EC}">
              <a14:shadowObscured xmlns:a14="http://schemas.microsoft.com/office/drawing/2010/main"/>
            </a:ext>
          </a:extLst>
        </p:spPr>
      </p:pic>
      <p:sp>
        <p:nvSpPr>
          <p:cNvPr id="8" name="Rektangel: rundade hörn 7">
            <a:extLst>
              <a:ext uri="{FF2B5EF4-FFF2-40B4-BE49-F238E27FC236}">
                <a16:creationId xmlns:a16="http://schemas.microsoft.com/office/drawing/2014/main" id="{ACA08301-5AB7-C5A6-EDDB-5C40CD593A45}"/>
              </a:ext>
            </a:extLst>
          </p:cNvPr>
          <p:cNvSpPr/>
          <p:nvPr/>
        </p:nvSpPr>
        <p:spPr>
          <a:xfrm>
            <a:off x="1565753" y="2386231"/>
            <a:ext cx="550736" cy="21828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Rektangel: rundade hörn 8">
            <a:extLst>
              <a:ext uri="{FF2B5EF4-FFF2-40B4-BE49-F238E27FC236}">
                <a16:creationId xmlns:a16="http://schemas.microsoft.com/office/drawing/2014/main" id="{A492A000-5B1A-47E7-D220-CBFB675B0A5D}"/>
              </a:ext>
            </a:extLst>
          </p:cNvPr>
          <p:cNvSpPr/>
          <p:nvPr/>
        </p:nvSpPr>
        <p:spPr>
          <a:xfrm>
            <a:off x="472538" y="4201195"/>
            <a:ext cx="1447921" cy="218284"/>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Rektangel: rundade hörn 9">
            <a:extLst>
              <a:ext uri="{FF2B5EF4-FFF2-40B4-BE49-F238E27FC236}">
                <a16:creationId xmlns:a16="http://schemas.microsoft.com/office/drawing/2014/main" id="{26C7BA30-D481-D117-A608-7018232E32E2}"/>
              </a:ext>
            </a:extLst>
          </p:cNvPr>
          <p:cNvSpPr/>
          <p:nvPr/>
        </p:nvSpPr>
        <p:spPr>
          <a:xfrm>
            <a:off x="7016707" y="3701920"/>
            <a:ext cx="711852" cy="499275"/>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4239937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01760" y="647042"/>
            <a:ext cx="5339461" cy="577022"/>
          </a:xfrm>
        </p:spPr>
        <p:txBody>
          <a:bodyPr/>
          <a:lstStyle/>
          <a:p>
            <a:r>
              <a:rPr lang="sv-SE" dirty="0"/>
              <a:t>Formulär i Min vårdplan</a:t>
            </a:r>
          </a:p>
        </p:txBody>
      </p:sp>
      <p:sp>
        <p:nvSpPr>
          <p:cNvPr id="3" name="Platshållare för innehåll 2"/>
          <p:cNvSpPr>
            <a:spLocks noGrp="1"/>
          </p:cNvSpPr>
          <p:nvPr>
            <p:ph idx="1"/>
          </p:nvPr>
        </p:nvSpPr>
        <p:spPr>
          <a:xfrm>
            <a:off x="322289" y="1244184"/>
            <a:ext cx="8140576" cy="3528094"/>
          </a:xfrm>
        </p:spPr>
        <p:txBody>
          <a:bodyPr>
            <a:normAutofit fontScale="47500" lnSpcReduction="20000"/>
          </a:bodyPr>
          <a:lstStyle/>
          <a:p>
            <a:r>
              <a:rPr lang="sv-SE" sz="2500" dirty="0"/>
              <a:t>I Min vårdplan finns</a:t>
            </a:r>
            <a:r>
              <a:rPr lang="sv-SE" sz="2500" dirty="0">
                <a:solidFill>
                  <a:srgbClr val="FF0000"/>
                </a:solidFill>
              </a:rPr>
              <a:t> </a:t>
            </a:r>
            <a:r>
              <a:rPr lang="sv-SE" sz="2500" dirty="0"/>
              <a:t>formulär som patienten kan fylla i under </a:t>
            </a:r>
            <a:r>
              <a:rPr lang="sv-SE" sz="2500" i="1" dirty="0"/>
              <a:t>Kommande moduler.</a:t>
            </a:r>
          </a:p>
          <a:p>
            <a:pPr lvl="1"/>
            <a:r>
              <a:rPr lang="sv-SE" sz="2500" dirty="0"/>
              <a:t>Hälsoskattning </a:t>
            </a:r>
          </a:p>
          <a:p>
            <a:pPr lvl="1"/>
            <a:r>
              <a:rPr lang="sv-SE" sz="2500" dirty="0"/>
              <a:t>Hantering av ångest</a:t>
            </a:r>
          </a:p>
          <a:p>
            <a:pPr lvl="1"/>
            <a:r>
              <a:rPr lang="sv-SE" sz="2500" dirty="0"/>
              <a:t>Mitt illamående (i </a:t>
            </a:r>
            <a:r>
              <a:rPr lang="sv-SE" sz="2500" dirty="0" err="1"/>
              <a:t>nypublicerade</a:t>
            </a:r>
            <a:r>
              <a:rPr lang="sv-SE" sz="2500" dirty="0"/>
              <a:t> MVP fr höst -24)</a:t>
            </a:r>
          </a:p>
          <a:p>
            <a:pPr lvl="1"/>
            <a:r>
              <a:rPr lang="sv-SE" sz="2500" dirty="0"/>
              <a:t>Min smärta (i </a:t>
            </a:r>
            <a:r>
              <a:rPr lang="sv-SE" sz="2500" dirty="0" err="1"/>
              <a:t>nypublicerade</a:t>
            </a:r>
            <a:r>
              <a:rPr lang="sv-SE" sz="2500" dirty="0"/>
              <a:t> MVP fr höst -24)</a:t>
            </a:r>
          </a:p>
          <a:p>
            <a:pPr lvl="1"/>
            <a:r>
              <a:rPr lang="sv-SE" sz="2500" dirty="0"/>
              <a:t>Min sömn (i </a:t>
            </a:r>
            <a:r>
              <a:rPr lang="sv-SE" sz="2500" dirty="0" err="1"/>
              <a:t>nypublicerade</a:t>
            </a:r>
            <a:r>
              <a:rPr lang="sv-SE" sz="2500" dirty="0"/>
              <a:t> MVP från höst  -24)</a:t>
            </a:r>
          </a:p>
          <a:p>
            <a:pPr lvl="1"/>
            <a:r>
              <a:rPr lang="sv-SE" sz="2500" dirty="0"/>
              <a:t>Eventuella diagnosspecifika formulär – </a:t>
            </a:r>
            <a:r>
              <a:rPr lang="sv-SE" sz="2500" i="1" dirty="0">
                <a:solidFill>
                  <a:srgbClr val="FF0000"/>
                </a:solidFill>
              </a:rPr>
              <a:t>tas bort om det inte är aktuellt</a:t>
            </a:r>
          </a:p>
          <a:p>
            <a:pPr marL="457200" lvl="1" indent="0">
              <a:buNone/>
            </a:pPr>
            <a:endParaRPr lang="sv-SE" sz="2500" i="1" dirty="0">
              <a:solidFill>
                <a:srgbClr val="FF0000"/>
              </a:solidFill>
            </a:endParaRPr>
          </a:p>
          <a:p>
            <a:r>
              <a:rPr lang="sv-SE" sz="2500" dirty="0"/>
              <a:t>Modulerna aktiveras av behandlaren, om och när formuläret ska fyllas i, utifrån individanpassning och enligt verksamhetens rutiner.</a:t>
            </a:r>
          </a:p>
          <a:p>
            <a:pPr lvl="1"/>
            <a:r>
              <a:rPr lang="sv-SE" sz="2500" dirty="0"/>
              <a:t>Patienten aviseras automatiskt en dag efter att modulen aktiverats.</a:t>
            </a:r>
          </a:p>
          <a:p>
            <a:r>
              <a:rPr lang="sv-SE" sz="2500" dirty="0"/>
              <a:t>Så länge en formulärmodul är aktiverad kan patienten fylla i formuläret/formulären när som helst, hur många gånger som helst.</a:t>
            </a:r>
          </a:p>
          <a:p>
            <a:r>
              <a:rPr lang="sv-SE" sz="2500" dirty="0"/>
              <a:t>Om du vill att patienten ska fylla i formuläret igen vid ett specifikt tillfälle kan du</a:t>
            </a:r>
          </a:p>
          <a:p>
            <a:pPr lvl="1"/>
            <a:r>
              <a:rPr lang="sv-SE" sz="2500" dirty="0"/>
              <a:t>avsluta modulen för att sedan aktivera den igen (patienten aviseras då en dag efter att modulen aktiverats igen),</a:t>
            </a:r>
          </a:p>
          <a:p>
            <a:pPr lvl="1"/>
            <a:r>
              <a:rPr lang="sv-SE" sz="2500" dirty="0"/>
              <a:t>låta modulen ligga kvar men skriva en sidkommentar under formuläret eller steget i modulen.</a:t>
            </a:r>
          </a:p>
          <a:p>
            <a:pPr marL="457200" lvl="1" indent="0">
              <a:buNone/>
            </a:pPr>
            <a:endParaRPr lang="sv-SE" sz="2500" dirty="0"/>
          </a:p>
          <a:p>
            <a:pPr marL="457200" lvl="1" indent="0">
              <a:buNone/>
            </a:pPr>
            <a:r>
              <a:rPr lang="sv-SE" sz="2500" dirty="0"/>
              <a:t>Du hittar mallar, mer information och vägledning kring dessa formulär i en bilaga till Manual för Min vårdplan.</a:t>
            </a:r>
          </a:p>
          <a:p>
            <a:endParaRPr lang="sv-SE" dirty="0"/>
          </a:p>
        </p:txBody>
      </p:sp>
      <p:sp>
        <p:nvSpPr>
          <p:cNvPr id="4" name="Platshållare för datum 3"/>
          <p:cNvSpPr>
            <a:spLocks noGrp="1"/>
          </p:cNvSpPr>
          <p:nvPr>
            <p:ph type="dt" sz="half" idx="2"/>
          </p:nvPr>
        </p:nvSpPr>
        <p:spPr/>
        <p:txBody>
          <a:bodyPr/>
          <a:lstStyle/>
          <a:p>
            <a:fld id="{820CB8A9-A89F-4817-B42F-71214BCF0C3E}"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6" name="textruta 5"/>
          <p:cNvSpPr txBox="1"/>
          <p:nvPr/>
        </p:nvSpPr>
        <p:spPr>
          <a:xfrm>
            <a:off x="457201" y="123822"/>
            <a:ext cx="6036905" cy="523220"/>
          </a:xfrm>
          <a:prstGeom prst="rect">
            <a:avLst/>
          </a:prstGeom>
          <a:noFill/>
        </p:spPr>
        <p:txBody>
          <a:bodyPr wrap="square" rtlCol="0">
            <a:spAutoFit/>
          </a:bodyPr>
          <a:lstStyle/>
          <a:p>
            <a:r>
              <a:rPr lang="sv-SE" sz="1400" dirty="0">
                <a:solidFill>
                  <a:srgbClr val="FF0000"/>
                </a:solidFill>
              </a:rPr>
              <a:t>Anpassas utifrån regionala/lokala rutiner med eventuella andra lösningar för t ex hälsoskattning.</a:t>
            </a:r>
          </a:p>
        </p:txBody>
      </p:sp>
    </p:spTree>
    <p:extLst>
      <p:ext uri="{BB962C8B-B14F-4D97-AF65-F5344CB8AC3E}">
        <p14:creationId xmlns:p14="http://schemas.microsoft.com/office/powerpoint/2010/main" val="31310294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285391" y="754355"/>
            <a:ext cx="5339461" cy="577022"/>
          </a:xfrm>
        </p:spPr>
        <p:txBody>
          <a:bodyPr/>
          <a:lstStyle/>
          <a:p>
            <a:r>
              <a:rPr lang="sv-SE" dirty="0"/>
              <a:t>Varför Vad är viktigt för mig?</a:t>
            </a:r>
          </a:p>
        </p:txBody>
      </p:sp>
      <p:sp>
        <p:nvSpPr>
          <p:cNvPr id="3" name="Platshållare för innehåll 2"/>
          <p:cNvSpPr>
            <a:spLocks noGrp="1"/>
          </p:cNvSpPr>
          <p:nvPr>
            <p:ph idx="1"/>
          </p:nvPr>
        </p:nvSpPr>
        <p:spPr>
          <a:xfrm>
            <a:off x="1324740" y="1352513"/>
            <a:ext cx="5697566" cy="3033749"/>
          </a:xfrm>
        </p:spPr>
        <p:txBody>
          <a:bodyPr>
            <a:normAutofit fontScale="92500"/>
          </a:bodyPr>
          <a:lstStyle/>
          <a:p>
            <a:r>
              <a:rPr lang="sv-SE" dirty="0"/>
              <a:t>I Min vårdplan finns även formuläret ”Vad är viktigt för mig?” som är aktivt från start.</a:t>
            </a:r>
          </a:p>
          <a:p>
            <a:r>
              <a:rPr lang="sv-SE" dirty="0"/>
              <a:t>Formuläret stöttar er i att ha ett personcentrerat arbetssätt. </a:t>
            </a:r>
          </a:p>
          <a:p>
            <a:r>
              <a:rPr lang="sv-SE" dirty="0"/>
              <a:t>Genom att besvara frågan är patienten delaktig och medskapare i sin vård. </a:t>
            </a:r>
          </a:p>
          <a:p>
            <a:r>
              <a:rPr lang="sv-SE" dirty="0"/>
              <a:t>Frågan är öppet formulerad för att patienten inte ska styras i sitt svar. </a:t>
            </a:r>
          </a:p>
          <a:p>
            <a:r>
              <a:rPr lang="sv-SE" dirty="0"/>
              <a:t>Svaren används för att </a:t>
            </a:r>
          </a:p>
          <a:p>
            <a:pPr lvl="1"/>
            <a:r>
              <a:rPr lang="sv-SE" dirty="0"/>
              <a:t>utforma ett så bra stöd som möjligt så att patienten ska kunna fokusera på det hen tycker är viktigt. </a:t>
            </a:r>
          </a:p>
          <a:p>
            <a:pPr lvl="1"/>
            <a:r>
              <a:rPr lang="sv-SE" dirty="0"/>
              <a:t>ge er information om hur ni bäst ska bemöta patienten eller vilka rehabiliteringsinsatser patienten behöver.</a:t>
            </a:r>
          </a:p>
        </p:txBody>
      </p:sp>
      <p:sp>
        <p:nvSpPr>
          <p:cNvPr id="4" name="Platshållare för datum 3"/>
          <p:cNvSpPr>
            <a:spLocks noGrp="1"/>
          </p:cNvSpPr>
          <p:nvPr>
            <p:ph type="dt" sz="half" idx="2"/>
          </p:nvPr>
        </p:nvSpPr>
        <p:spPr/>
        <p:txBody>
          <a:bodyPr/>
          <a:lstStyle/>
          <a:p>
            <a:fld id="{ACA106A8-146A-4FBE-A7E2-6E1C6EC269A9}"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a:t>
            </a:r>
          </a:p>
        </p:txBody>
      </p:sp>
    </p:spTree>
    <p:extLst>
      <p:ext uri="{BB962C8B-B14F-4D97-AF65-F5344CB8AC3E}">
        <p14:creationId xmlns:p14="http://schemas.microsoft.com/office/powerpoint/2010/main" val="9573267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14197" y="334384"/>
            <a:ext cx="6019375" cy="577022"/>
          </a:xfrm>
        </p:spPr>
        <p:txBody>
          <a:bodyPr/>
          <a:lstStyle/>
          <a:p>
            <a:r>
              <a:rPr lang="sv-SE" dirty="0"/>
              <a:t>Formulär Vad är viktigt för mig?</a:t>
            </a:r>
          </a:p>
        </p:txBody>
      </p:sp>
      <p:sp>
        <p:nvSpPr>
          <p:cNvPr id="3" name="Platshållare för innehåll 2"/>
          <p:cNvSpPr>
            <a:spLocks noGrp="1"/>
          </p:cNvSpPr>
          <p:nvPr>
            <p:ph idx="1"/>
          </p:nvPr>
        </p:nvSpPr>
        <p:spPr>
          <a:xfrm>
            <a:off x="4523556" y="1483901"/>
            <a:ext cx="4402441" cy="2981578"/>
          </a:xfrm>
        </p:spPr>
        <p:txBody>
          <a:bodyPr vert="horz" lIns="91440" tIns="45720" rIns="91440" bIns="45720" rtlCol="0" anchor="t">
            <a:normAutofit/>
          </a:bodyPr>
          <a:lstStyle/>
          <a:p>
            <a:r>
              <a:rPr lang="sv-SE" sz="1400" dirty="0"/>
              <a:t>Patienten kan när som helst besvara frågan </a:t>
            </a:r>
            <a:r>
              <a:rPr lang="sv-SE" sz="1200" dirty="0"/>
              <a:t>- och kan besvara frågan flera gånger vid olika tillfällen.</a:t>
            </a:r>
          </a:p>
          <a:p>
            <a:r>
              <a:rPr lang="sv-SE" sz="1400" dirty="0"/>
              <a:t>Återkoppla alltid när patienten har svarat på frågan - </a:t>
            </a:r>
            <a:r>
              <a:rPr lang="sv-SE" sz="1200" dirty="0"/>
              <a:t>även om det bara är att bekräfta att ni har läst vad hen har skrivit.</a:t>
            </a:r>
          </a:p>
          <a:p>
            <a:r>
              <a:rPr lang="sv-SE" sz="1400" dirty="0"/>
              <a:t>Dokumentera alltid patientens svar i journalen.</a:t>
            </a:r>
          </a:p>
          <a:p>
            <a:pPr lvl="1"/>
            <a:endParaRPr lang="sv-SE" sz="1200" dirty="0"/>
          </a:p>
        </p:txBody>
      </p:sp>
      <p:sp>
        <p:nvSpPr>
          <p:cNvPr id="4" name="Platshållare för datum 3"/>
          <p:cNvSpPr>
            <a:spLocks noGrp="1"/>
          </p:cNvSpPr>
          <p:nvPr>
            <p:ph type="dt" sz="half" idx="2"/>
          </p:nvPr>
        </p:nvSpPr>
        <p:spPr/>
        <p:txBody>
          <a:bodyPr/>
          <a:lstStyle/>
          <a:p>
            <a:fld id="{186D148A-A649-454C-8EBF-7E554FC8DB77}"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a:t>
            </a:r>
          </a:p>
        </p:txBody>
      </p:sp>
      <p:pic>
        <p:nvPicPr>
          <p:cNvPr id="8" name="Bildobjekt 7">
            <a:extLst>
              <a:ext uri="{FF2B5EF4-FFF2-40B4-BE49-F238E27FC236}">
                <a16:creationId xmlns:a16="http://schemas.microsoft.com/office/drawing/2014/main" id="{7446B845-A996-8943-DF23-3615982017AB}"/>
              </a:ext>
            </a:extLst>
          </p:cNvPr>
          <p:cNvPicPr>
            <a:picLocks noChangeAspect="1"/>
          </p:cNvPicPr>
          <p:nvPr/>
        </p:nvPicPr>
        <p:blipFill rotWithShape="1">
          <a:blip r:embed="rId2"/>
          <a:srcRect l="26424" t="14951" r="28691" b="12298"/>
          <a:stretch/>
        </p:blipFill>
        <p:spPr>
          <a:xfrm>
            <a:off x="455535" y="1211125"/>
            <a:ext cx="3759415" cy="34274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71781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92146" y="756625"/>
            <a:ext cx="8040653" cy="604597"/>
          </a:xfrm>
        </p:spPr>
        <p:txBody>
          <a:bodyPr/>
          <a:lstStyle/>
          <a:p>
            <a:r>
              <a:rPr lang="sv-SE" dirty="0"/>
              <a:t>Att SoB står under tillsyn av Läkemedelsverket betyder att….</a:t>
            </a:r>
            <a:br>
              <a:rPr lang="sv-SE" dirty="0"/>
            </a:br>
            <a:endParaRPr lang="sv-SE" dirty="0"/>
          </a:p>
        </p:txBody>
      </p:sp>
      <p:sp>
        <p:nvSpPr>
          <p:cNvPr id="5" name="Platshållare för datum 4"/>
          <p:cNvSpPr>
            <a:spLocks noGrp="1"/>
          </p:cNvSpPr>
          <p:nvPr>
            <p:ph type="dt" sz="half" idx="2"/>
          </p:nvPr>
        </p:nvSpPr>
        <p:spPr/>
        <p:txBody>
          <a:bodyPr/>
          <a:lstStyle/>
          <a:p>
            <a:fld id="{14AD84EE-80DE-438B-8F87-967DC72F5275}" type="datetime1">
              <a:rPr lang="sv-SE" smtClean="0"/>
              <a:t>2024-09-30</a:t>
            </a:fld>
            <a:endParaRPr lang="sv-SE" dirty="0"/>
          </a:p>
        </p:txBody>
      </p:sp>
      <p:sp>
        <p:nvSpPr>
          <p:cNvPr id="6" name="Platshållare för sidfot 5"/>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8" name="Rektangel med rundade hörn diagonalt 7"/>
          <p:cNvSpPr/>
          <p:nvPr/>
        </p:nvSpPr>
        <p:spPr>
          <a:xfrm>
            <a:off x="643593" y="1597032"/>
            <a:ext cx="7211038" cy="1626392"/>
          </a:xfrm>
          <a:prstGeom prst="round2DiagRect">
            <a:avLst/>
          </a:prstGeom>
          <a:solidFill>
            <a:schemeClr val="bg2">
              <a:lumMod val="90000"/>
            </a:schemeClr>
          </a:solidFill>
          <a:ln>
            <a:solidFill>
              <a:schemeClr val="bg2">
                <a:lumMod val="90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r>
              <a:rPr lang="sv-SE" sz="1600" dirty="0">
                <a:solidFill>
                  <a:schemeClr val="tx1"/>
                </a:solidFill>
              </a:rPr>
              <a:t>Tekniska fel/problem eller brister i bruksanvisning som leder till att patient får allvarlig försämring av hälsotillstånd eller dör ska rapporteras till Läkemedelsverket och tillverkaren så snart som möjligt. Rapporteringen ska om möjligt styrkas med information (skärmkopior, utskrifter och annat). </a:t>
            </a:r>
          </a:p>
        </p:txBody>
      </p:sp>
    </p:spTree>
    <p:extLst>
      <p:ext uri="{BB962C8B-B14F-4D97-AF65-F5344CB8AC3E}">
        <p14:creationId xmlns:p14="http://schemas.microsoft.com/office/powerpoint/2010/main" val="24781266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D5B01A-2E59-F7F9-E821-EA8B2D8E5AE1}"/>
              </a:ext>
            </a:extLst>
          </p:cNvPr>
          <p:cNvSpPr>
            <a:spLocks noGrp="1"/>
          </p:cNvSpPr>
          <p:nvPr>
            <p:ph type="title"/>
          </p:nvPr>
        </p:nvSpPr>
        <p:spPr>
          <a:xfrm>
            <a:off x="1569025" y="731927"/>
            <a:ext cx="5339461" cy="577022"/>
          </a:xfrm>
        </p:spPr>
        <p:txBody>
          <a:bodyPr/>
          <a:lstStyle/>
          <a:p>
            <a:r>
              <a:rPr lang="sv-SE" dirty="0"/>
              <a:t>Avisering om ifyllda formulär</a:t>
            </a:r>
          </a:p>
        </p:txBody>
      </p:sp>
      <p:sp>
        <p:nvSpPr>
          <p:cNvPr id="4" name="Platshållare för datum 3">
            <a:extLst>
              <a:ext uri="{FF2B5EF4-FFF2-40B4-BE49-F238E27FC236}">
                <a16:creationId xmlns:a16="http://schemas.microsoft.com/office/drawing/2014/main" id="{1D95F5B5-4218-54D4-AAF6-D7350B4BEDF4}"/>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B3BE6B94-5AFE-92CD-97DA-18BEBDF17FF4}"/>
              </a:ext>
            </a:extLst>
          </p:cNvPr>
          <p:cNvSpPr>
            <a:spLocks noGrp="1"/>
          </p:cNvSpPr>
          <p:nvPr>
            <p:ph type="ftr" sz="quarter" idx="3"/>
          </p:nvPr>
        </p:nvSpPr>
        <p:spPr/>
        <p:txBody>
          <a:bodyPr/>
          <a:lstStyle/>
          <a:p>
            <a:r>
              <a:rPr lang="sv-SE"/>
              <a:t>Utbildning Min vårdplan via 1177 Vårdguiden</a:t>
            </a:r>
            <a:endParaRPr lang="sv-SE" dirty="0"/>
          </a:p>
        </p:txBody>
      </p:sp>
      <p:pic>
        <p:nvPicPr>
          <p:cNvPr id="7" name="Platshållare för innehåll 6">
            <a:extLst>
              <a:ext uri="{FF2B5EF4-FFF2-40B4-BE49-F238E27FC236}">
                <a16:creationId xmlns:a16="http://schemas.microsoft.com/office/drawing/2014/main" id="{EDD6D13C-4562-2F39-4A92-C18BF50BDBAE}"/>
              </a:ext>
            </a:extLst>
          </p:cNvPr>
          <p:cNvPicPr>
            <a:picLocks noGrp="1" noChangeAspect="1"/>
          </p:cNvPicPr>
          <p:nvPr>
            <p:ph idx="1"/>
          </p:nvPr>
        </p:nvPicPr>
        <p:blipFill rotWithShape="1">
          <a:blip r:embed="rId2"/>
          <a:srcRect l="20849" t="22931" r="21337" b="17280"/>
          <a:stretch/>
        </p:blipFill>
        <p:spPr bwMode="auto">
          <a:xfrm>
            <a:off x="4189227" y="1504950"/>
            <a:ext cx="4835781" cy="2813050"/>
          </a:xfrm>
          <a:prstGeom prst="rect">
            <a:avLst/>
          </a:prstGeom>
          <a:ln>
            <a:noFill/>
          </a:ln>
          <a:extLst>
            <a:ext uri="{53640926-AAD7-44D8-BBD7-CCE9431645EC}">
              <a14:shadowObscured xmlns:a14="http://schemas.microsoft.com/office/drawing/2010/main"/>
            </a:ext>
          </a:extLst>
        </p:spPr>
      </p:pic>
      <p:sp>
        <p:nvSpPr>
          <p:cNvPr id="9" name="textruta 8">
            <a:extLst>
              <a:ext uri="{FF2B5EF4-FFF2-40B4-BE49-F238E27FC236}">
                <a16:creationId xmlns:a16="http://schemas.microsoft.com/office/drawing/2014/main" id="{49640BF5-50F3-6243-E048-EFE8F22F9356}"/>
              </a:ext>
            </a:extLst>
          </p:cNvPr>
          <p:cNvSpPr txBox="1"/>
          <p:nvPr/>
        </p:nvSpPr>
        <p:spPr>
          <a:xfrm>
            <a:off x="489160" y="1725073"/>
            <a:ext cx="3882331" cy="1634743"/>
          </a:xfrm>
          <a:prstGeom prst="rect">
            <a:avLst/>
          </a:prstGeom>
          <a:noFill/>
        </p:spPr>
        <p:txBody>
          <a:bodyPr wrap="square">
            <a:spAutoFit/>
          </a:bodyPr>
          <a:lstStyle/>
          <a:p>
            <a:pPr>
              <a:lnSpc>
                <a:spcPct val="115000"/>
              </a:lnSpc>
              <a:spcAft>
                <a:spcPts val="600"/>
              </a:spcAft>
            </a:pPr>
            <a:r>
              <a:rPr lang="sv-SE" sz="1400" dirty="0">
                <a:solidFill>
                  <a:srgbClr val="000000"/>
                </a:solidFill>
                <a:effectLst/>
                <a:ea typeface="MS PGothic" panose="020B0600070205080204" pitchFamily="34" charset="-128"/>
                <a:cs typeface="Arial" panose="020B0604020202020204" pitchFamily="34" charset="0"/>
              </a:rPr>
              <a:t>När patienten har besvarat ett formulär aviseras behandlaren med en flagga i listan över Min vårdplan i </a:t>
            </a:r>
            <a:r>
              <a:rPr lang="sv-SE" sz="1400" i="1" dirty="0">
                <a:solidFill>
                  <a:srgbClr val="000000"/>
                </a:solidFill>
                <a:effectLst/>
                <a:ea typeface="MS PGothic" panose="020B0600070205080204" pitchFamily="34" charset="-128"/>
                <a:cs typeface="Arial" panose="020B0604020202020204" pitchFamily="34" charset="0"/>
              </a:rPr>
              <a:t>Mina-</a:t>
            </a:r>
            <a:r>
              <a:rPr lang="sv-SE" sz="1400" dirty="0">
                <a:solidFill>
                  <a:srgbClr val="000000"/>
                </a:solidFill>
                <a:effectLst/>
                <a:ea typeface="MS PGothic" panose="020B0600070205080204" pitchFamily="34" charset="-128"/>
                <a:cs typeface="Arial" panose="020B0604020202020204" pitchFamily="34" charset="0"/>
              </a:rPr>
              <a:t> eller </a:t>
            </a:r>
            <a:r>
              <a:rPr lang="sv-SE" sz="1400" i="1" dirty="0">
                <a:solidFill>
                  <a:srgbClr val="000000"/>
                </a:solidFill>
                <a:effectLst/>
                <a:ea typeface="MS PGothic" panose="020B0600070205080204" pitchFamily="34" charset="-128"/>
                <a:cs typeface="Arial" panose="020B0604020202020204" pitchFamily="34" charset="0"/>
              </a:rPr>
              <a:t>Alla</a:t>
            </a:r>
            <a:r>
              <a:rPr lang="sv-SE" sz="1400" dirty="0">
                <a:solidFill>
                  <a:srgbClr val="000000"/>
                </a:solidFill>
                <a:effectLst/>
                <a:ea typeface="MS PGothic" panose="020B0600070205080204" pitchFamily="34" charset="-128"/>
                <a:cs typeface="Arial" panose="020B0604020202020204" pitchFamily="34" charset="0"/>
              </a:rPr>
              <a:t>-fliken. </a:t>
            </a:r>
          </a:p>
          <a:p>
            <a:pPr>
              <a:lnSpc>
                <a:spcPct val="115000"/>
              </a:lnSpc>
              <a:spcAft>
                <a:spcPts val="600"/>
              </a:spcAft>
            </a:pPr>
            <a:r>
              <a:rPr lang="sv-SE" sz="1400" dirty="0">
                <a:solidFill>
                  <a:srgbClr val="000000"/>
                </a:solidFill>
                <a:effectLst/>
                <a:ea typeface="MS PGothic" panose="020B0600070205080204" pitchFamily="34" charset="-128"/>
                <a:cs typeface="Arial" panose="020B0604020202020204" pitchFamily="34" charset="0"/>
              </a:rPr>
              <a:t>Olästa ifyllda formulär aviseras också under rubriken </a:t>
            </a:r>
            <a:r>
              <a:rPr lang="sv-SE" sz="1400" i="1" dirty="0">
                <a:solidFill>
                  <a:srgbClr val="000000"/>
                </a:solidFill>
                <a:effectLst/>
                <a:ea typeface="MS PGothic" panose="020B0600070205080204" pitchFamily="34" charset="-128"/>
                <a:cs typeface="Arial" panose="020B0604020202020204" pitchFamily="34" charset="0"/>
              </a:rPr>
              <a:t>Hantera händelser </a:t>
            </a:r>
            <a:r>
              <a:rPr lang="sv-SE" sz="1400" dirty="0">
                <a:solidFill>
                  <a:srgbClr val="000000"/>
                </a:solidFill>
                <a:effectLst/>
                <a:ea typeface="MS PGothic" panose="020B0600070205080204" pitchFamily="34" charset="-128"/>
                <a:cs typeface="Arial" panose="020B0604020202020204" pitchFamily="34" charset="0"/>
              </a:rPr>
              <a:t>i varje patientöversikt.</a:t>
            </a:r>
            <a:endParaRPr lang="sv-SE" sz="1400" dirty="0">
              <a:effectLst/>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22162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78C6E0-2C67-59AF-8AFA-3F92AA30C872}"/>
              </a:ext>
            </a:extLst>
          </p:cNvPr>
          <p:cNvSpPr>
            <a:spLocks noGrp="1"/>
          </p:cNvSpPr>
          <p:nvPr>
            <p:ph type="title"/>
          </p:nvPr>
        </p:nvSpPr>
        <p:spPr>
          <a:xfrm>
            <a:off x="2538649" y="534540"/>
            <a:ext cx="5339461" cy="577022"/>
          </a:xfrm>
        </p:spPr>
        <p:txBody>
          <a:bodyPr/>
          <a:lstStyle/>
          <a:p>
            <a:r>
              <a:rPr lang="sv-SE" dirty="0"/>
              <a:t>Hitta formulär</a:t>
            </a:r>
          </a:p>
        </p:txBody>
      </p:sp>
      <p:pic>
        <p:nvPicPr>
          <p:cNvPr id="7" name="Platshållare för innehåll 6">
            <a:extLst>
              <a:ext uri="{FF2B5EF4-FFF2-40B4-BE49-F238E27FC236}">
                <a16:creationId xmlns:a16="http://schemas.microsoft.com/office/drawing/2014/main" id="{81F2A369-8278-33CE-9005-9DB6194944D3}"/>
              </a:ext>
            </a:extLst>
          </p:cNvPr>
          <p:cNvPicPr>
            <a:picLocks noGrp="1" noChangeAspect="1"/>
          </p:cNvPicPr>
          <p:nvPr>
            <p:ph idx="1"/>
          </p:nvPr>
        </p:nvPicPr>
        <p:blipFill rotWithShape="1">
          <a:blip r:embed="rId2"/>
          <a:srcRect l="20313" t="18370" r="20450" b="29365"/>
          <a:stretch/>
        </p:blipFill>
        <p:spPr>
          <a:xfrm>
            <a:off x="1840500" y="2235387"/>
            <a:ext cx="4782572" cy="2373573"/>
          </a:xfrm>
        </p:spPr>
      </p:pic>
      <p:sp>
        <p:nvSpPr>
          <p:cNvPr id="4" name="Platshållare för datum 3">
            <a:extLst>
              <a:ext uri="{FF2B5EF4-FFF2-40B4-BE49-F238E27FC236}">
                <a16:creationId xmlns:a16="http://schemas.microsoft.com/office/drawing/2014/main" id="{8FD4B375-9F98-8282-BE51-B2A09978361F}"/>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3BD73857-93C8-B62C-89E0-C86339334E06}"/>
              </a:ext>
            </a:extLst>
          </p:cNvPr>
          <p:cNvSpPr>
            <a:spLocks noGrp="1"/>
          </p:cNvSpPr>
          <p:nvPr>
            <p:ph type="ftr" sz="quarter" idx="3"/>
          </p:nvPr>
        </p:nvSpPr>
        <p:spPr/>
        <p:txBody>
          <a:bodyPr/>
          <a:lstStyle/>
          <a:p>
            <a:r>
              <a:rPr lang="sv-SE"/>
              <a:t>Utbildning Min vårdplan via 1177 Vårdguiden</a:t>
            </a:r>
            <a:endParaRPr lang="sv-SE" dirty="0"/>
          </a:p>
        </p:txBody>
      </p:sp>
      <p:sp>
        <p:nvSpPr>
          <p:cNvPr id="8" name="Rektangel: rundade hörn 7">
            <a:extLst>
              <a:ext uri="{FF2B5EF4-FFF2-40B4-BE49-F238E27FC236}">
                <a16:creationId xmlns:a16="http://schemas.microsoft.com/office/drawing/2014/main" id="{49C7F0CD-E676-9C01-5855-EF0E3357C7FE}"/>
              </a:ext>
            </a:extLst>
          </p:cNvPr>
          <p:cNvSpPr/>
          <p:nvPr/>
        </p:nvSpPr>
        <p:spPr>
          <a:xfrm>
            <a:off x="2077542" y="3684666"/>
            <a:ext cx="1719757" cy="345171"/>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6AC9A73A-B360-2851-1A3D-37F2AF0EFA12}"/>
              </a:ext>
            </a:extLst>
          </p:cNvPr>
          <p:cNvSpPr txBox="1"/>
          <p:nvPr/>
        </p:nvSpPr>
        <p:spPr>
          <a:xfrm>
            <a:off x="1759159" y="1113663"/>
            <a:ext cx="5247203" cy="1062278"/>
          </a:xfrm>
          <a:prstGeom prst="rect">
            <a:avLst/>
          </a:prstGeom>
          <a:noFill/>
        </p:spPr>
        <p:txBody>
          <a:bodyPr wrap="square">
            <a:spAutoFit/>
          </a:bodyPr>
          <a:lstStyle/>
          <a:p>
            <a:pPr>
              <a:lnSpc>
                <a:spcPct val="115000"/>
              </a:lnSpc>
              <a:spcAft>
                <a:spcPts val="600"/>
              </a:spcAft>
            </a:pPr>
            <a:r>
              <a:rPr lang="sv-SE" sz="1400" dirty="0">
                <a:solidFill>
                  <a:srgbClr val="000000"/>
                </a:solidFill>
                <a:effectLst/>
                <a:ea typeface="MS PGothic" panose="020B0600070205080204" pitchFamily="34" charset="-128"/>
                <a:cs typeface="Arial" panose="020B0604020202020204" pitchFamily="34" charset="0"/>
              </a:rPr>
              <a:t>Om det finns formulär i en modul</a:t>
            </a:r>
            <a:r>
              <a:rPr lang="sv-SE" sz="1400" dirty="0">
                <a:solidFill>
                  <a:srgbClr val="000000"/>
                </a:solidFill>
                <a:ea typeface="MS PGothic" panose="020B0600070205080204" pitchFamily="34" charset="-128"/>
                <a:cs typeface="Arial" panose="020B0604020202020204" pitchFamily="34" charset="0"/>
              </a:rPr>
              <a:t>, kan ni klicka på texten </a:t>
            </a:r>
            <a:r>
              <a:rPr lang="sv-SE" sz="1400" i="1" dirty="0">
                <a:solidFill>
                  <a:srgbClr val="000000"/>
                </a:solidFill>
                <a:ea typeface="MS PGothic" panose="020B0600070205080204" pitchFamily="34" charset="-128"/>
                <a:cs typeface="Arial" panose="020B0604020202020204" pitchFamily="34" charset="0"/>
              </a:rPr>
              <a:t>Visa listan med formulär som tillhör modulen </a:t>
            </a:r>
            <a:r>
              <a:rPr lang="sv-SE" sz="1400" dirty="0">
                <a:solidFill>
                  <a:srgbClr val="000000"/>
                </a:solidFill>
                <a:ea typeface="MS PGothic" panose="020B0600070205080204" pitchFamily="34" charset="-128"/>
                <a:cs typeface="Arial" panose="020B0604020202020204" pitchFamily="34" charset="0"/>
              </a:rPr>
              <a:t>för att se vilket eller vilka formulär patienten har tillgång till i modulen</a:t>
            </a:r>
            <a:r>
              <a:rPr lang="sv-SE" sz="1400" i="1" dirty="0">
                <a:solidFill>
                  <a:srgbClr val="000000"/>
                </a:solidFill>
                <a:ea typeface="MS PGothic" panose="020B0600070205080204" pitchFamily="34" charset="-128"/>
                <a:cs typeface="Arial" panose="020B0604020202020204" pitchFamily="34" charset="0"/>
              </a:rPr>
              <a:t>. </a:t>
            </a:r>
            <a:r>
              <a:rPr lang="sv-SE" sz="1400" dirty="0">
                <a:solidFill>
                  <a:srgbClr val="000000"/>
                </a:solidFill>
                <a:ea typeface="MS PGothic" panose="020B0600070205080204" pitchFamily="34" charset="-128"/>
                <a:cs typeface="Arial" panose="020B0604020202020204" pitchFamily="34" charset="0"/>
              </a:rPr>
              <a:t>Formuläret i sin helhet visas endast om patienten fyllt i det. </a:t>
            </a:r>
            <a:endParaRPr lang="sv-SE" sz="1400" dirty="0">
              <a:effectLst/>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24963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86ED75-B529-FF32-FFF4-36B5B1A2E74B}"/>
              </a:ext>
            </a:extLst>
          </p:cNvPr>
          <p:cNvSpPr>
            <a:spLocks noGrp="1"/>
          </p:cNvSpPr>
          <p:nvPr>
            <p:ph type="title"/>
          </p:nvPr>
        </p:nvSpPr>
        <p:spPr>
          <a:xfrm>
            <a:off x="2828441" y="383583"/>
            <a:ext cx="5339461" cy="577022"/>
          </a:xfrm>
        </p:spPr>
        <p:txBody>
          <a:bodyPr/>
          <a:lstStyle/>
          <a:p>
            <a:r>
              <a:rPr lang="sv-SE" dirty="0"/>
              <a:t>Visa Resultat</a:t>
            </a:r>
          </a:p>
        </p:txBody>
      </p:sp>
      <p:sp>
        <p:nvSpPr>
          <p:cNvPr id="4" name="Platshållare för datum 3">
            <a:extLst>
              <a:ext uri="{FF2B5EF4-FFF2-40B4-BE49-F238E27FC236}">
                <a16:creationId xmlns:a16="http://schemas.microsoft.com/office/drawing/2014/main" id="{C62FE1C7-3FB4-06D8-6908-566647547346}"/>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FF1B234E-57B6-602D-514F-C5F45E14A43D}"/>
              </a:ext>
            </a:extLst>
          </p:cNvPr>
          <p:cNvSpPr>
            <a:spLocks noGrp="1"/>
          </p:cNvSpPr>
          <p:nvPr>
            <p:ph type="ftr" sz="quarter" idx="3"/>
          </p:nvPr>
        </p:nvSpPr>
        <p:spPr/>
        <p:txBody>
          <a:bodyPr/>
          <a:lstStyle/>
          <a:p>
            <a:r>
              <a:rPr lang="sv-SE"/>
              <a:t>Utbildning Min vårdplan via 1177 Vårdguiden</a:t>
            </a:r>
            <a:endParaRPr lang="sv-SE" dirty="0"/>
          </a:p>
        </p:txBody>
      </p:sp>
      <p:pic>
        <p:nvPicPr>
          <p:cNvPr id="6" name="Platshållare för innehåll 5">
            <a:extLst>
              <a:ext uri="{FF2B5EF4-FFF2-40B4-BE49-F238E27FC236}">
                <a16:creationId xmlns:a16="http://schemas.microsoft.com/office/drawing/2014/main" id="{EE838A9C-5A89-5218-F0AD-D9E46A29F998}"/>
              </a:ext>
            </a:extLst>
          </p:cNvPr>
          <p:cNvPicPr>
            <a:picLocks noGrp="1" noChangeAspect="1"/>
          </p:cNvPicPr>
          <p:nvPr>
            <p:ph idx="1"/>
          </p:nvPr>
        </p:nvPicPr>
        <p:blipFill rotWithShape="1">
          <a:blip r:embed="rId2"/>
          <a:srcRect l="27875" t="18086" r="29893" b="11547"/>
          <a:stretch/>
        </p:blipFill>
        <p:spPr bwMode="auto">
          <a:xfrm>
            <a:off x="655370" y="1347175"/>
            <a:ext cx="3453696" cy="32369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7" name="Rektangel: rundade hörn 6">
            <a:extLst>
              <a:ext uri="{FF2B5EF4-FFF2-40B4-BE49-F238E27FC236}">
                <a16:creationId xmlns:a16="http://schemas.microsoft.com/office/drawing/2014/main" id="{57CB88C9-9B0E-1007-1663-B592EB9F1A05}"/>
              </a:ext>
            </a:extLst>
          </p:cNvPr>
          <p:cNvSpPr/>
          <p:nvPr/>
        </p:nvSpPr>
        <p:spPr>
          <a:xfrm>
            <a:off x="1241404" y="1347175"/>
            <a:ext cx="496561" cy="273468"/>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143A5395-46E4-36FB-5F88-685EA353E743}"/>
              </a:ext>
            </a:extLst>
          </p:cNvPr>
          <p:cNvSpPr txBox="1"/>
          <p:nvPr/>
        </p:nvSpPr>
        <p:spPr>
          <a:xfrm>
            <a:off x="4783947" y="1453351"/>
            <a:ext cx="3704683" cy="2908489"/>
          </a:xfrm>
          <a:prstGeom prst="rect">
            <a:avLst/>
          </a:prstGeom>
          <a:noFill/>
        </p:spPr>
        <p:txBody>
          <a:bodyPr wrap="square">
            <a:spAutoFit/>
          </a:bodyPr>
          <a:lstStyle/>
          <a:p>
            <a:pPr>
              <a:spcAft>
                <a:spcPts val="600"/>
              </a:spcAft>
            </a:pPr>
            <a:r>
              <a:rPr lang="sv-SE" sz="1400" dirty="0">
                <a:solidFill>
                  <a:srgbClr val="000000"/>
                </a:solidFill>
                <a:effectLst/>
                <a:ea typeface="MS PGothic" panose="020B0600070205080204" pitchFamily="34" charset="-128"/>
                <a:cs typeface="Arial" panose="020B0604020202020204" pitchFamily="34" charset="0"/>
              </a:rPr>
              <a:t>Vissa formulär har beräknade resultat kopplade till patientens svar.</a:t>
            </a:r>
          </a:p>
          <a:p>
            <a:pPr>
              <a:spcAft>
                <a:spcPts val="600"/>
              </a:spcAft>
            </a:pPr>
            <a:r>
              <a:rPr lang="sv-SE" sz="1400" dirty="0">
                <a:solidFill>
                  <a:srgbClr val="000000"/>
                </a:solidFill>
                <a:ea typeface="MS PGothic" panose="020B0600070205080204" pitchFamily="34" charset="-128"/>
                <a:cs typeface="Arial" panose="020B0604020202020204" pitchFamily="34" charset="0"/>
              </a:rPr>
              <a:t>Ni</a:t>
            </a:r>
            <a:r>
              <a:rPr lang="sv-SE" sz="1400" dirty="0">
                <a:solidFill>
                  <a:srgbClr val="000000"/>
                </a:solidFill>
                <a:effectLst/>
                <a:ea typeface="MS PGothic" panose="020B0600070205080204" pitchFamily="34" charset="-128"/>
                <a:cs typeface="Arial" panose="020B0604020202020204" pitchFamily="34" charset="0"/>
              </a:rPr>
              <a:t> kan se och följa patientens resultat i </a:t>
            </a:r>
            <a:r>
              <a:rPr lang="sv-SE" sz="1400" dirty="0" err="1">
                <a:solidFill>
                  <a:srgbClr val="000000"/>
                </a:solidFill>
                <a:effectLst/>
                <a:ea typeface="MS PGothic" panose="020B0600070205080204" pitchFamily="34" charset="-128"/>
                <a:cs typeface="Arial" panose="020B0604020202020204" pitchFamily="34" charset="0"/>
              </a:rPr>
              <a:t>i</a:t>
            </a:r>
            <a:r>
              <a:rPr lang="sv-SE" sz="1400" dirty="0">
                <a:solidFill>
                  <a:srgbClr val="000000"/>
                </a:solidFill>
                <a:effectLst/>
                <a:ea typeface="MS PGothic" panose="020B0600070205080204" pitchFamily="34" charset="-128"/>
                <a:cs typeface="Arial" panose="020B0604020202020204" pitchFamily="34" charset="0"/>
              </a:rPr>
              <a:t> graf och tabell under fliken</a:t>
            </a:r>
            <a:r>
              <a:rPr lang="sv-SE" sz="1400" i="1" dirty="0">
                <a:solidFill>
                  <a:srgbClr val="000000"/>
                </a:solidFill>
                <a:effectLst/>
                <a:ea typeface="MS PGothic" panose="020B0600070205080204" pitchFamily="34" charset="-128"/>
                <a:cs typeface="Arial" panose="020B0604020202020204" pitchFamily="34" charset="0"/>
              </a:rPr>
              <a:t> Resultat</a:t>
            </a:r>
            <a:r>
              <a:rPr lang="sv-SE" sz="1400" i="1" dirty="0">
                <a:solidFill>
                  <a:srgbClr val="000000"/>
                </a:solidFill>
                <a:ea typeface="MS PGothic" panose="020B0600070205080204" pitchFamily="34" charset="-128"/>
                <a:cs typeface="Arial" panose="020B0604020202020204" pitchFamily="34" charset="0"/>
              </a:rPr>
              <a:t> i </a:t>
            </a:r>
            <a:r>
              <a:rPr lang="sv-SE" sz="1400" dirty="0">
                <a:solidFill>
                  <a:srgbClr val="000000"/>
                </a:solidFill>
                <a:ea typeface="MS PGothic" panose="020B0600070205080204" pitchFamily="34" charset="-128"/>
                <a:cs typeface="Arial" panose="020B0604020202020204" pitchFamily="34" charset="0"/>
              </a:rPr>
              <a:t>patientöversikten.</a:t>
            </a:r>
            <a:r>
              <a:rPr lang="sv-SE" sz="1400" dirty="0">
                <a:solidFill>
                  <a:srgbClr val="000000"/>
                </a:solidFill>
                <a:effectLst/>
                <a:ea typeface="MS PGothic" panose="020B0600070205080204" pitchFamily="34" charset="-128"/>
                <a:cs typeface="Arial" panose="020B0604020202020204" pitchFamily="34" charset="0"/>
              </a:rPr>
              <a:t> Denna flik visas endast om det finns några resultat.</a:t>
            </a:r>
          </a:p>
          <a:p>
            <a:pPr>
              <a:spcAft>
                <a:spcPts val="600"/>
              </a:spcAft>
            </a:pPr>
            <a:r>
              <a:rPr lang="sv-SE" sz="1400" dirty="0">
                <a:solidFill>
                  <a:srgbClr val="000000"/>
                </a:solidFill>
                <a:effectLst/>
                <a:ea typeface="MS PGothic" panose="020B0600070205080204" pitchFamily="34" charset="-128"/>
                <a:cs typeface="Arial" panose="020B0604020202020204" pitchFamily="34" charset="0"/>
              </a:rPr>
              <a:t>Observera att det kan finnas flera grafer och </a:t>
            </a:r>
            <a:r>
              <a:rPr lang="sv-SE" sz="1400" dirty="0">
                <a:solidFill>
                  <a:srgbClr val="000000"/>
                </a:solidFill>
                <a:ea typeface="MS PGothic" panose="020B0600070205080204" pitchFamily="34" charset="-128"/>
                <a:cs typeface="Arial" panose="020B0604020202020204" pitchFamily="34" charset="0"/>
              </a:rPr>
              <a:t>värden</a:t>
            </a:r>
            <a:r>
              <a:rPr lang="sv-SE" sz="1400" dirty="0">
                <a:solidFill>
                  <a:srgbClr val="000000"/>
                </a:solidFill>
                <a:effectLst/>
                <a:ea typeface="MS PGothic" panose="020B0600070205080204" pitchFamily="34" charset="-128"/>
                <a:cs typeface="Arial" panose="020B0604020202020204" pitchFamily="34" charset="0"/>
              </a:rPr>
              <a:t> för olika skattningar i samma resultatflik. De kommer då i lodrät följd och syns när man skrollar nedåt på sidan.</a:t>
            </a:r>
          </a:p>
          <a:p>
            <a:pPr>
              <a:spcAft>
                <a:spcPts val="600"/>
              </a:spcAft>
            </a:pPr>
            <a:r>
              <a:rPr lang="sv-SE" sz="1400" dirty="0">
                <a:solidFill>
                  <a:srgbClr val="000000"/>
                </a:solidFill>
                <a:ea typeface="MS PGothic" panose="020B0600070205080204" pitchFamily="34" charset="-128"/>
                <a:cs typeface="Arial" panose="020B0604020202020204" pitchFamily="34" charset="0"/>
              </a:rPr>
              <a:t>Även patienten tillgång till resultatfliken (gäller ej Min vårdplan barn).</a:t>
            </a:r>
          </a:p>
        </p:txBody>
      </p:sp>
    </p:spTree>
    <p:extLst>
      <p:ext uri="{BB962C8B-B14F-4D97-AF65-F5344CB8AC3E}">
        <p14:creationId xmlns:p14="http://schemas.microsoft.com/office/powerpoint/2010/main" val="3459902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02269" y="297240"/>
            <a:ext cx="5339461" cy="577022"/>
          </a:xfrm>
        </p:spPr>
        <p:txBody>
          <a:bodyPr/>
          <a:lstStyle/>
          <a:p>
            <a:r>
              <a:rPr lang="sv-SE" dirty="0"/>
              <a:t>Rehabiliteringsplanering</a:t>
            </a:r>
          </a:p>
        </p:txBody>
      </p:sp>
      <p:sp>
        <p:nvSpPr>
          <p:cNvPr id="3" name="Platshållare för innehåll 2"/>
          <p:cNvSpPr>
            <a:spLocks noGrp="1"/>
          </p:cNvSpPr>
          <p:nvPr>
            <p:ph idx="1"/>
          </p:nvPr>
        </p:nvSpPr>
        <p:spPr>
          <a:xfrm>
            <a:off x="1536614" y="3567947"/>
            <a:ext cx="5339460" cy="1197805"/>
          </a:xfrm>
        </p:spPr>
        <p:txBody>
          <a:bodyPr>
            <a:normAutofit fontScale="92500" lnSpcReduction="10000"/>
          </a:bodyPr>
          <a:lstStyle/>
          <a:p>
            <a:r>
              <a:rPr lang="sv-SE" dirty="0"/>
              <a:t>När rehabiliteringsplaneringen finns dokumenterad i journalen, ska steget </a:t>
            </a:r>
            <a:r>
              <a:rPr lang="sv-SE" i="1" dirty="0"/>
              <a:t>Min rehabiliteringsplanering </a:t>
            </a:r>
            <a:r>
              <a:rPr lang="sv-SE" dirty="0"/>
              <a:t>göras synligt. </a:t>
            </a:r>
          </a:p>
          <a:p>
            <a:r>
              <a:rPr lang="sv-SE" dirty="0"/>
              <a:t>Vid behov kan ni även skriva rehabiliteringsplaneringen som en sidkommentar.</a:t>
            </a:r>
          </a:p>
        </p:txBody>
      </p:sp>
      <p:sp>
        <p:nvSpPr>
          <p:cNvPr id="4" name="Platshållare för datum 3"/>
          <p:cNvSpPr>
            <a:spLocks noGrp="1"/>
          </p:cNvSpPr>
          <p:nvPr>
            <p:ph type="dt" sz="half" idx="2"/>
          </p:nvPr>
        </p:nvSpPr>
        <p:spPr/>
        <p:txBody>
          <a:bodyPr/>
          <a:lstStyle/>
          <a:p>
            <a:fld id="{DB03488E-7B67-47C2-B8C6-10DF8B94DE3B}"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p>
        </p:txBody>
      </p:sp>
      <p:pic>
        <p:nvPicPr>
          <p:cNvPr id="6" name="Bild 1" descr="En bild som visar text, skärmbild, programvara, Datorikon&#10;&#10;Automatiskt genererad beskrivning">
            <a:extLst>
              <a:ext uri="{FF2B5EF4-FFF2-40B4-BE49-F238E27FC236}">
                <a16:creationId xmlns:a16="http://schemas.microsoft.com/office/drawing/2014/main" id="{A5F2F8EB-8B94-8ACD-FC36-C91CAAD77C89}"/>
              </a:ext>
            </a:extLst>
          </p:cNvPr>
          <p:cNvPicPr>
            <a:picLocks noChangeAspect="1"/>
          </p:cNvPicPr>
          <p:nvPr/>
        </p:nvPicPr>
        <p:blipFill>
          <a:blip r:embed="rId2">
            <a:extLst>
              <a:ext uri="{28A0092B-C50C-407E-A947-70E740481C1C}">
                <a14:useLocalDpi xmlns:a14="http://schemas.microsoft.com/office/drawing/2010/main" val="0"/>
              </a:ext>
            </a:extLst>
          </a:blip>
          <a:srcRect l="15392" t="16888" r="42714" b="21111"/>
          <a:stretch/>
        </p:blipFill>
        <p:spPr bwMode="auto">
          <a:xfrm>
            <a:off x="4794453" y="1089655"/>
            <a:ext cx="2947968" cy="24535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Bildobjekt 9">
            <a:extLst>
              <a:ext uri="{FF2B5EF4-FFF2-40B4-BE49-F238E27FC236}">
                <a16:creationId xmlns:a16="http://schemas.microsoft.com/office/drawing/2014/main" id="{FB589870-4969-F80B-C830-99CBC78739A6}"/>
              </a:ext>
            </a:extLst>
          </p:cNvPr>
          <p:cNvPicPr>
            <a:picLocks noChangeAspect="1"/>
          </p:cNvPicPr>
          <p:nvPr/>
        </p:nvPicPr>
        <p:blipFill rotWithShape="1">
          <a:blip r:embed="rId3"/>
          <a:srcRect l="22914" t="12716" r="23974" b="17116"/>
          <a:stretch/>
        </p:blipFill>
        <p:spPr>
          <a:xfrm>
            <a:off x="833599" y="925889"/>
            <a:ext cx="3447729" cy="25621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ektangel: rundade hörn 10">
            <a:extLst>
              <a:ext uri="{FF2B5EF4-FFF2-40B4-BE49-F238E27FC236}">
                <a16:creationId xmlns:a16="http://schemas.microsoft.com/office/drawing/2014/main" id="{301090F7-D9D4-B708-0086-F3C20BB44C93}"/>
              </a:ext>
            </a:extLst>
          </p:cNvPr>
          <p:cNvSpPr/>
          <p:nvPr/>
        </p:nvSpPr>
        <p:spPr>
          <a:xfrm>
            <a:off x="851602" y="3263033"/>
            <a:ext cx="3338893" cy="225009"/>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670587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101077" y="351112"/>
            <a:ext cx="6006218" cy="577022"/>
          </a:xfrm>
        </p:spPr>
        <p:txBody>
          <a:bodyPr/>
          <a:lstStyle/>
          <a:p>
            <a:r>
              <a:rPr lang="sv-SE" dirty="0"/>
              <a:t>Sammanfattning</a:t>
            </a:r>
          </a:p>
        </p:txBody>
      </p:sp>
      <p:sp>
        <p:nvSpPr>
          <p:cNvPr id="3" name="Platshållare för innehåll 2"/>
          <p:cNvSpPr>
            <a:spLocks noGrp="1"/>
          </p:cNvSpPr>
          <p:nvPr>
            <p:ph idx="1"/>
          </p:nvPr>
        </p:nvSpPr>
        <p:spPr>
          <a:xfrm>
            <a:off x="4997886" y="1222498"/>
            <a:ext cx="4018946" cy="2719717"/>
          </a:xfrm>
        </p:spPr>
        <p:txBody>
          <a:bodyPr>
            <a:normAutofit fontScale="85000" lnSpcReduction="20000"/>
          </a:bodyPr>
          <a:lstStyle/>
          <a:p>
            <a:pPr marL="0" indent="0">
              <a:buNone/>
            </a:pPr>
            <a:r>
              <a:rPr lang="sv-SE" dirty="0"/>
              <a:t>När patientens behandling är avslutad startar du den kommande modulen </a:t>
            </a:r>
            <a:r>
              <a:rPr lang="sv-SE" i="1" dirty="0"/>
              <a:t>Uppföljning och nästa steg</a:t>
            </a:r>
            <a:r>
              <a:rPr lang="sv-SE" dirty="0"/>
              <a:t>  och synliggör steget Sammanfattning av min vård som ligger i modulen. </a:t>
            </a:r>
          </a:p>
          <a:p>
            <a:pPr marL="0" indent="0">
              <a:buNone/>
            </a:pPr>
            <a:r>
              <a:rPr lang="sv-SE" dirty="0">
                <a:solidFill>
                  <a:srgbClr val="FF0000"/>
                </a:solidFill>
              </a:rPr>
              <a:t>Alt 1.</a:t>
            </a:r>
          </a:p>
          <a:p>
            <a:r>
              <a:rPr lang="sv-SE" dirty="0">
                <a:solidFill>
                  <a:srgbClr val="FF0000"/>
                </a:solidFill>
              </a:rPr>
              <a:t>Skriv en Sammanfattning i journalen</a:t>
            </a:r>
          </a:p>
          <a:p>
            <a:r>
              <a:rPr lang="sv-SE" dirty="0">
                <a:solidFill>
                  <a:srgbClr val="FF0000"/>
                </a:solidFill>
              </a:rPr>
              <a:t>Aktivera steget Sammanfattning av min vård </a:t>
            </a:r>
          </a:p>
          <a:p>
            <a:r>
              <a:rPr lang="sv-SE" dirty="0">
                <a:solidFill>
                  <a:srgbClr val="FF0000"/>
                </a:solidFill>
              </a:rPr>
              <a:t>Skriv en sidkommentar om att patienten kan läsa sammanfattningen i journalen. </a:t>
            </a:r>
          </a:p>
          <a:p>
            <a:pPr marL="0" indent="0">
              <a:buNone/>
            </a:pPr>
            <a:r>
              <a:rPr lang="sv-SE" dirty="0">
                <a:solidFill>
                  <a:srgbClr val="FF0000"/>
                </a:solidFill>
              </a:rPr>
              <a:t>Alt 2.</a:t>
            </a:r>
          </a:p>
          <a:p>
            <a:r>
              <a:rPr lang="sv-SE" dirty="0">
                <a:solidFill>
                  <a:srgbClr val="FF0000"/>
                </a:solidFill>
              </a:rPr>
              <a:t>Aktivera steget Sammanfattning av min vård och skriv sammanfattningen som en sidkommentar.</a:t>
            </a:r>
          </a:p>
        </p:txBody>
      </p:sp>
      <p:sp>
        <p:nvSpPr>
          <p:cNvPr id="4" name="Platshållare för datum 3"/>
          <p:cNvSpPr>
            <a:spLocks noGrp="1"/>
          </p:cNvSpPr>
          <p:nvPr>
            <p:ph type="dt" sz="half" idx="2"/>
          </p:nvPr>
        </p:nvSpPr>
        <p:spPr/>
        <p:txBody>
          <a:bodyPr/>
          <a:lstStyle/>
          <a:p>
            <a:fld id="{E71279F4-DD9F-4178-82EC-F05976D07374}"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p>
        </p:txBody>
      </p:sp>
      <p:sp>
        <p:nvSpPr>
          <p:cNvPr id="6" name="textruta 5"/>
          <p:cNvSpPr txBox="1"/>
          <p:nvPr/>
        </p:nvSpPr>
        <p:spPr>
          <a:xfrm>
            <a:off x="1134813" y="56748"/>
            <a:ext cx="5481052" cy="369332"/>
          </a:xfrm>
          <a:prstGeom prst="rect">
            <a:avLst/>
          </a:prstGeom>
          <a:noFill/>
        </p:spPr>
        <p:txBody>
          <a:bodyPr wrap="none" rtlCol="0">
            <a:spAutoFit/>
          </a:bodyPr>
          <a:lstStyle/>
          <a:p>
            <a:r>
              <a:rPr lang="sv-SE" dirty="0">
                <a:solidFill>
                  <a:srgbClr val="FF0000"/>
                </a:solidFill>
              </a:rPr>
              <a:t>Ta bort det alternativ som inte gäller i er verksamhet</a:t>
            </a:r>
          </a:p>
        </p:txBody>
      </p:sp>
      <p:pic>
        <p:nvPicPr>
          <p:cNvPr id="15" name="Bildobjekt 14">
            <a:extLst>
              <a:ext uri="{FF2B5EF4-FFF2-40B4-BE49-F238E27FC236}">
                <a16:creationId xmlns:a16="http://schemas.microsoft.com/office/drawing/2014/main" id="{11C09001-3B76-EE77-D240-F6ACC4F6B027}"/>
              </a:ext>
            </a:extLst>
          </p:cNvPr>
          <p:cNvPicPr>
            <a:picLocks noChangeAspect="1"/>
          </p:cNvPicPr>
          <p:nvPr/>
        </p:nvPicPr>
        <p:blipFill rotWithShape="1">
          <a:blip r:embed="rId2"/>
          <a:srcRect l="19272" t="30072" r="42847" b="23826"/>
          <a:stretch/>
        </p:blipFill>
        <p:spPr>
          <a:xfrm>
            <a:off x="1427637" y="3357814"/>
            <a:ext cx="2550912" cy="1746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Rektangel: rundade hörn 15">
            <a:extLst>
              <a:ext uri="{FF2B5EF4-FFF2-40B4-BE49-F238E27FC236}">
                <a16:creationId xmlns:a16="http://schemas.microsoft.com/office/drawing/2014/main" id="{64CC7C8A-AAA2-141C-65DC-9F03871CCF5C}"/>
              </a:ext>
            </a:extLst>
          </p:cNvPr>
          <p:cNvSpPr/>
          <p:nvPr/>
        </p:nvSpPr>
        <p:spPr>
          <a:xfrm>
            <a:off x="2101077" y="4846627"/>
            <a:ext cx="1301960" cy="249341"/>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88DD121C-79C4-1F41-90F2-FA3A39EB8BAD}"/>
              </a:ext>
            </a:extLst>
          </p:cNvPr>
          <p:cNvPicPr>
            <a:picLocks noChangeAspect="1"/>
          </p:cNvPicPr>
          <p:nvPr/>
        </p:nvPicPr>
        <p:blipFill rotWithShape="1">
          <a:blip r:embed="rId3"/>
          <a:srcRect l="22976" t="12597" r="24240" b="22296"/>
          <a:stretch/>
        </p:blipFill>
        <p:spPr>
          <a:xfrm>
            <a:off x="1285391" y="940976"/>
            <a:ext cx="3075236" cy="21336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ktangel: rundade hörn 8">
            <a:extLst>
              <a:ext uri="{FF2B5EF4-FFF2-40B4-BE49-F238E27FC236}">
                <a16:creationId xmlns:a16="http://schemas.microsoft.com/office/drawing/2014/main" id="{CF4D34CE-DE9B-8C80-1B90-EF39C6626B8E}"/>
              </a:ext>
            </a:extLst>
          </p:cNvPr>
          <p:cNvSpPr/>
          <p:nvPr/>
        </p:nvSpPr>
        <p:spPr>
          <a:xfrm>
            <a:off x="1285391" y="1115628"/>
            <a:ext cx="787458" cy="29963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0" name="Rektangel: rundade hörn 9">
            <a:extLst>
              <a:ext uri="{FF2B5EF4-FFF2-40B4-BE49-F238E27FC236}">
                <a16:creationId xmlns:a16="http://schemas.microsoft.com/office/drawing/2014/main" id="{FB36621E-6939-27D1-DD6C-52C5E91870BE}"/>
              </a:ext>
            </a:extLst>
          </p:cNvPr>
          <p:cNvSpPr/>
          <p:nvPr/>
        </p:nvSpPr>
        <p:spPr>
          <a:xfrm>
            <a:off x="1285391" y="2211973"/>
            <a:ext cx="2971386" cy="206087"/>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625689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14196" y="334384"/>
            <a:ext cx="6006218" cy="577022"/>
          </a:xfrm>
        </p:spPr>
        <p:txBody>
          <a:bodyPr/>
          <a:lstStyle/>
          <a:p>
            <a:r>
              <a:rPr lang="sv-SE" dirty="0"/>
              <a:t>Uppföljning</a:t>
            </a:r>
          </a:p>
        </p:txBody>
      </p:sp>
      <p:sp>
        <p:nvSpPr>
          <p:cNvPr id="3" name="Platshållare för innehåll 2"/>
          <p:cNvSpPr>
            <a:spLocks noGrp="1"/>
          </p:cNvSpPr>
          <p:nvPr>
            <p:ph idx="1"/>
          </p:nvPr>
        </p:nvSpPr>
        <p:spPr>
          <a:xfrm>
            <a:off x="4917305" y="1189596"/>
            <a:ext cx="3985963" cy="2938689"/>
          </a:xfrm>
        </p:spPr>
        <p:txBody>
          <a:bodyPr>
            <a:normAutofit fontScale="85000" lnSpcReduction="10000"/>
          </a:bodyPr>
          <a:lstStyle/>
          <a:p>
            <a:pPr marL="0" indent="0">
              <a:buNone/>
            </a:pPr>
            <a:r>
              <a:rPr lang="sv-SE" dirty="0"/>
              <a:t>När patientens behandling är avslutad aktiverar du modulen </a:t>
            </a:r>
            <a:r>
              <a:rPr lang="sv-SE" i="1" dirty="0"/>
              <a:t>Uppföljning och nästa steg.</a:t>
            </a:r>
          </a:p>
          <a:p>
            <a:pPr lvl="1"/>
            <a:r>
              <a:rPr lang="sv-SE" dirty="0"/>
              <a:t>Om patientens uppföljning följer ett färdigt avsnitt aktiverar du det avsnitt som är aktuellt.</a:t>
            </a:r>
          </a:p>
          <a:p>
            <a:pPr lvl="1"/>
            <a:r>
              <a:rPr lang="sv-SE" dirty="0"/>
              <a:t>Om inte aktiverar du steget Min uppföljning. </a:t>
            </a:r>
          </a:p>
          <a:p>
            <a:pPr marL="57150" indent="0">
              <a:buNone/>
            </a:pPr>
            <a:r>
              <a:rPr lang="sv-SE" dirty="0">
                <a:solidFill>
                  <a:srgbClr val="FF0000"/>
                </a:solidFill>
              </a:rPr>
              <a:t>Alt 1.</a:t>
            </a:r>
          </a:p>
          <a:p>
            <a:pPr marL="57150" indent="0">
              <a:buNone/>
            </a:pPr>
            <a:r>
              <a:rPr lang="sv-SE" dirty="0">
                <a:solidFill>
                  <a:srgbClr val="FF0000"/>
                </a:solidFill>
              </a:rPr>
              <a:t>Skriv en individuell uppföljning som en sidkommentar.</a:t>
            </a:r>
          </a:p>
          <a:p>
            <a:pPr marL="57150" indent="0">
              <a:buNone/>
            </a:pPr>
            <a:r>
              <a:rPr lang="sv-SE" dirty="0">
                <a:solidFill>
                  <a:srgbClr val="FF0000"/>
                </a:solidFill>
              </a:rPr>
              <a:t>Alt 2.</a:t>
            </a:r>
          </a:p>
          <a:p>
            <a:pPr marL="57150" indent="0">
              <a:buNone/>
            </a:pPr>
            <a:r>
              <a:rPr lang="sv-SE" dirty="0">
                <a:solidFill>
                  <a:srgbClr val="FF0000"/>
                </a:solidFill>
              </a:rPr>
              <a:t>Skriv uppföljningen i journalen och skriv en sidkommentar om att patienten kan läsa sammanfattningen i journalen. </a:t>
            </a:r>
          </a:p>
        </p:txBody>
      </p:sp>
      <p:sp>
        <p:nvSpPr>
          <p:cNvPr id="4" name="Platshållare för datum 3"/>
          <p:cNvSpPr>
            <a:spLocks noGrp="1"/>
          </p:cNvSpPr>
          <p:nvPr>
            <p:ph type="dt" sz="half" idx="2"/>
          </p:nvPr>
        </p:nvSpPr>
        <p:spPr/>
        <p:txBody>
          <a:bodyPr/>
          <a:lstStyle/>
          <a:p>
            <a:fld id="{D1073ABA-B993-4472-9D4D-24CA99A5CDBE}"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10" name="textruta 9"/>
          <p:cNvSpPr txBox="1"/>
          <p:nvPr/>
        </p:nvSpPr>
        <p:spPr>
          <a:xfrm>
            <a:off x="689788" y="78735"/>
            <a:ext cx="5481052" cy="369332"/>
          </a:xfrm>
          <a:prstGeom prst="rect">
            <a:avLst/>
          </a:prstGeom>
          <a:noFill/>
        </p:spPr>
        <p:txBody>
          <a:bodyPr wrap="none" rtlCol="0">
            <a:spAutoFit/>
          </a:bodyPr>
          <a:lstStyle/>
          <a:p>
            <a:r>
              <a:rPr lang="sv-SE" dirty="0">
                <a:solidFill>
                  <a:srgbClr val="FF0000"/>
                </a:solidFill>
              </a:rPr>
              <a:t>Ta bort det alternativ som inte gäller i er verksamhet</a:t>
            </a:r>
          </a:p>
        </p:txBody>
      </p:sp>
      <p:pic>
        <p:nvPicPr>
          <p:cNvPr id="7" name="Bildobjekt 6">
            <a:extLst>
              <a:ext uri="{FF2B5EF4-FFF2-40B4-BE49-F238E27FC236}">
                <a16:creationId xmlns:a16="http://schemas.microsoft.com/office/drawing/2014/main" id="{73B78EE8-8B11-B9AC-54BF-A6F15E383E58}"/>
              </a:ext>
            </a:extLst>
          </p:cNvPr>
          <p:cNvPicPr>
            <a:picLocks noChangeAspect="1"/>
          </p:cNvPicPr>
          <p:nvPr/>
        </p:nvPicPr>
        <p:blipFill rotWithShape="1">
          <a:blip r:embed="rId2"/>
          <a:srcRect l="19405" t="20603" r="39500" b="38774"/>
          <a:stretch/>
        </p:blipFill>
        <p:spPr>
          <a:xfrm>
            <a:off x="1364392" y="3287672"/>
            <a:ext cx="2743334" cy="1525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ktangel: rundade hörn 16">
            <a:extLst>
              <a:ext uri="{FF2B5EF4-FFF2-40B4-BE49-F238E27FC236}">
                <a16:creationId xmlns:a16="http://schemas.microsoft.com/office/drawing/2014/main" id="{73006DAE-6916-3CC2-241A-FF778CEE8BCA}"/>
              </a:ext>
            </a:extLst>
          </p:cNvPr>
          <p:cNvSpPr/>
          <p:nvPr/>
        </p:nvSpPr>
        <p:spPr>
          <a:xfrm>
            <a:off x="2008090" y="4595426"/>
            <a:ext cx="1171183" cy="26614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C3DBB340-7FBE-D837-E67E-5057A43582EA}"/>
              </a:ext>
            </a:extLst>
          </p:cNvPr>
          <p:cNvPicPr>
            <a:picLocks noChangeAspect="1"/>
          </p:cNvPicPr>
          <p:nvPr/>
        </p:nvPicPr>
        <p:blipFill rotWithShape="1">
          <a:blip r:embed="rId3"/>
          <a:srcRect l="22976" t="12597" r="24240" b="22296"/>
          <a:stretch/>
        </p:blipFill>
        <p:spPr>
          <a:xfrm>
            <a:off x="1285391" y="940976"/>
            <a:ext cx="3075236" cy="21336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ktangel: rundade hörn 7">
            <a:extLst>
              <a:ext uri="{FF2B5EF4-FFF2-40B4-BE49-F238E27FC236}">
                <a16:creationId xmlns:a16="http://schemas.microsoft.com/office/drawing/2014/main" id="{01335691-DC8F-849F-CC16-EEA6F82BB824}"/>
              </a:ext>
            </a:extLst>
          </p:cNvPr>
          <p:cNvSpPr/>
          <p:nvPr/>
        </p:nvSpPr>
        <p:spPr>
          <a:xfrm>
            <a:off x="1198441" y="2419989"/>
            <a:ext cx="3075236" cy="253020"/>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Rektangel: rundade hörn 8">
            <a:extLst>
              <a:ext uri="{FF2B5EF4-FFF2-40B4-BE49-F238E27FC236}">
                <a16:creationId xmlns:a16="http://schemas.microsoft.com/office/drawing/2014/main" id="{A984270C-D043-6182-157C-AD2F22EC1DE5}"/>
              </a:ext>
            </a:extLst>
          </p:cNvPr>
          <p:cNvSpPr/>
          <p:nvPr/>
        </p:nvSpPr>
        <p:spPr>
          <a:xfrm>
            <a:off x="1198441" y="1132472"/>
            <a:ext cx="1171183" cy="26614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6148620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14196" y="481642"/>
            <a:ext cx="5339461" cy="577022"/>
          </a:xfrm>
        </p:spPr>
        <p:txBody>
          <a:bodyPr/>
          <a:lstStyle/>
          <a:p>
            <a:r>
              <a:rPr lang="sv-SE" dirty="0"/>
              <a:t>Aktivitetsplaner</a:t>
            </a:r>
          </a:p>
        </p:txBody>
      </p:sp>
      <p:sp>
        <p:nvSpPr>
          <p:cNvPr id="3" name="Platshållare för innehåll 2"/>
          <p:cNvSpPr>
            <a:spLocks noGrp="1"/>
          </p:cNvSpPr>
          <p:nvPr>
            <p:ph idx="1"/>
          </p:nvPr>
        </p:nvSpPr>
        <p:spPr>
          <a:xfrm>
            <a:off x="1335218" y="1158991"/>
            <a:ext cx="5339460" cy="954917"/>
          </a:xfrm>
        </p:spPr>
        <p:txBody>
          <a:bodyPr vert="horz" lIns="91440" tIns="45720" rIns="91440" bIns="45720" rtlCol="0" anchor="t">
            <a:normAutofit fontScale="85000" lnSpcReduction="10000"/>
          </a:bodyPr>
          <a:lstStyle/>
          <a:p>
            <a:pPr marL="0" indent="0">
              <a:buNone/>
            </a:pPr>
            <a:r>
              <a:rPr lang="sv-SE" dirty="0"/>
              <a:t>I fliken </a:t>
            </a:r>
            <a:r>
              <a:rPr lang="sv-SE" i="1" dirty="0"/>
              <a:t>Flaggor och aktivitetsplaner </a:t>
            </a:r>
            <a:r>
              <a:rPr lang="sv-SE" dirty="0"/>
              <a:t>kan du skapa så kallade aktivitetsplaner (ett slags formulär för patienten att fylla i) för att t. ex. regelbundet följa upp delar som fallit ut som "besvärande problem" i Hälsoskattningen. Läs mer i Manual för Min vårdplan.</a:t>
            </a:r>
          </a:p>
        </p:txBody>
      </p:sp>
      <p:sp>
        <p:nvSpPr>
          <p:cNvPr id="4" name="Platshållare för datum 3"/>
          <p:cNvSpPr>
            <a:spLocks noGrp="1"/>
          </p:cNvSpPr>
          <p:nvPr>
            <p:ph type="dt" sz="half" idx="2"/>
          </p:nvPr>
        </p:nvSpPr>
        <p:spPr/>
        <p:txBody>
          <a:bodyPr/>
          <a:lstStyle/>
          <a:p>
            <a:fld id="{F84A0178-37C1-41E3-99A5-8BB73E620298}"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p>
        </p:txBody>
      </p:sp>
      <p:pic>
        <p:nvPicPr>
          <p:cNvPr id="9" name="Bildobjekt 8">
            <a:extLst>
              <a:ext uri="{FF2B5EF4-FFF2-40B4-BE49-F238E27FC236}">
                <a16:creationId xmlns:a16="http://schemas.microsoft.com/office/drawing/2014/main" id="{67D8A699-4628-CAE6-3D7B-11AA690BF692}"/>
              </a:ext>
            </a:extLst>
          </p:cNvPr>
          <p:cNvPicPr>
            <a:picLocks noChangeAspect="1"/>
          </p:cNvPicPr>
          <p:nvPr/>
        </p:nvPicPr>
        <p:blipFill rotWithShape="1">
          <a:blip r:embed="rId2"/>
          <a:srcRect l="20673" t="16130" r="35166" b="34069"/>
          <a:stretch/>
        </p:blipFill>
        <p:spPr>
          <a:xfrm>
            <a:off x="380951" y="2436005"/>
            <a:ext cx="3415015" cy="21662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Bildobjekt 10">
            <a:extLst>
              <a:ext uri="{FF2B5EF4-FFF2-40B4-BE49-F238E27FC236}">
                <a16:creationId xmlns:a16="http://schemas.microsoft.com/office/drawing/2014/main" id="{23EA1191-3900-036A-7D96-77531089E03B}"/>
              </a:ext>
            </a:extLst>
          </p:cNvPr>
          <p:cNvPicPr>
            <a:picLocks noChangeAspect="1"/>
          </p:cNvPicPr>
          <p:nvPr/>
        </p:nvPicPr>
        <p:blipFill rotWithShape="1">
          <a:blip r:embed="rId3"/>
          <a:srcRect l="14636" t="15070" r="19638" b="40309"/>
          <a:stretch/>
        </p:blipFill>
        <p:spPr>
          <a:xfrm>
            <a:off x="4068709" y="2646522"/>
            <a:ext cx="4996567" cy="19080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ruta 11">
            <a:extLst>
              <a:ext uri="{FF2B5EF4-FFF2-40B4-BE49-F238E27FC236}">
                <a16:creationId xmlns:a16="http://schemas.microsoft.com/office/drawing/2014/main" id="{D1064D06-BD2E-B092-CBBE-D98AA8E5A18A}"/>
              </a:ext>
            </a:extLst>
          </p:cNvPr>
          <p:cNvSpPr txBox="1"/>
          <p:nvPr/>
        </p:nvSpPr>
        <p:spPr>
          <a:xfrm>
            <a:off x="4068709" y="2251339"/>
            <a:ext cx="1260281" cy="307777"/>
          </a:xfrm>
          <a:prstGeom prst="rect">
            <a:avLst/>
          </a:prstGeom>
          <a:noFill/>
        </p:spPr>
        <p:txBody>
          <a:bodyPr wrap="none" rtlCol="0">
            <a:spAutoFit/>
          </a:bodyPr>
          <a:lstStyle/>
          <a:p>
            <a:r>
              <a:rPr lang="sv-SE" sz="1400" dirty="0"/>
              <a:t>Patientens vy</a:t>
            </a:r>
          </a:p>
        </p:txBody>
      </p:sp>
    </p:spTree>
    <p:extLst>
      <p:ext uri="{BB962C8B-B14F-4D97-AF65-F5344CB8AC3E}">
        <p14:creationId xmlns:p14="http://schemas.microsoft.com/office/powerpoint/2010/main" val="20407954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80EFFE-2D2F-8F99-2762-2FE2B9B83192}"/>
              </a:ext>
            </a:extLst>
          </p:cNvPr>
          <p:cNvSpPr>
            <a:spLocks noGrp="1"/>
          </p:cNvSpPr>
          <p:nvPr>
            <p:ph type="title"/>
          </p:nvPr>
        </p:nvSpPr>
        <p:spPr>
          <a:xfrm>
            <a:off x="1902269" y="318693"/>
            <a:ext cx="5339461" cy="577022"/>
          </a:xfrm>
        </p:spPr>
        <p:txBody>
          <a:bodyPr/>
          <a:lstStyle/>
          <a:p>
            <a:r>
              <a:rPr lang="sv-SE" dirty="0"/>
              <a:t>Byta behandlare </a:t>
            </a:r>
          </a:p>
        </p:txBody>
      </p:sp>
      <p:sp>
        <p:nvSpPr>
          <p:cNvPr id="3" name="Platshållare för innehåll 2">
            <a:extLst>
              <a:ext uri="{FF2B5EF4-FFF2-40B4-BE49-F238E27FC236}">
                <a16:creationId xmlns:a16="http://schemas.microsoft.com/office/drawing/2014/main" id="{BAB222B6-A105-BCAB-EAD0-83094AB08D96}"/>
              </a:ext>
            </a:extLst>
          </p:cNvPr>
          <p:cNvSpPr>
            <a:spLocks noGrp="1"/>
          </p:cNvSpPr>
          <p:nvPr>
            <p:ph idx="1"/>
          </p:nvPr>
        </p:nvSpPr>
        <p:spPr>
          <a:xfrm>
            <a:off x="6267451" y="1032574"/>
            <a:ext cx="2685200" cy="3260026"/>
          </a:xfrm>
        </p:spPr>
        <p:txBody>
          <a:bodyPr>
            <a:normAutofit fontScale="77500" lnSpcReduction="20000"/>
          </a:bodyPr>
          <a:lstStyle/>
          <a:p>
            <a:pPr marL="0" indent="0">
              <a:buNone/>
            </a:pPr>
            <a:endParaRPr lang="sv-SE" dirty="0"/>
          </a:p>
          <a:p>
            <a:pPr marL="0" indent="0">
              <a:buNone/>
            </a:pPr>
            <a:r>
              <a:rPr lang="sv-SE" dirty="0"/>
              <a:t>Under </a:t>
            </a:r>
            <a:r>
              <a:rPr lang="sv-SE" i="1" dirty="0"/>
              <a:t>Alla</a:t>
            </a:r>
            <a:r>
              <a:rPr lang="sv-SE" dirty="0"/>
              <a:t>-fliken kan ni filtrera fram namnet på en annan behandlare via filtreringsfunktionen högst upp i listan och på så sätt få fram samtliga pågående Min vårdplan som behandlaren är ansvarig för.</a:t>
            </a:r>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r>
              <a:rPr lang="sv-SE" dirty="0"/>
              <a:t>Ni kan byta behandlare inom enheten genom att klicka de blå pilarna i listan, till exempel om en kollega med aktiva Min vårdplan slutat. </a:t>
            </a:r>
          </a:p>
          <a:p>
            <a:pPr marL="0" indent="0">
              <a:buNone/>
            </a:pPr>
            <a:endParaRPr lang="sv-SE" dirty="0"/>
          </a:p>
          <a:p>
            <a:pPr marL="0" indent="0">
              <a:buNone/>
            </a:pPr>
            <a:endParaRPr lang="sv-SE" dirty="0"/>
          </a:p>
        </p:txBody>
      </p:sp>
      <p:sp>
        <p:nvSpPr>
          <p:cNvPr id="4" name="Platshållare för datum 3">
            <a:extLst>
              <a:ext uri="{FF2B5EF4-FFF2-40B4-BE49-F238E27FC236}">
                <a16:creationId xmlns:a16="http://schemas.microsoft.com/office/drawing/2014/main" id="{00EEFA3F-9FF1-D401-A9EA-D49FA358DD5D}"/>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2F3CA13D-080A-72F0-0A8D-222AE7A01C4D}"/>
              </a:ext>
            </a:extLst>
          </p:cNvPr>
          <p:cNvSpPr>
            <a:spLocks noGrp="1"/>
          </p:cNvSpPr>
          <p:nvPr>
            <p:ph type="ftr" sz="quarter" idx="3"/>
          </p:nvPr>
        </p:nvSpPr>
        <p:spPr/>
        <p:txBody>
          <a:bodyPr/>
          <a:lstStyle/>
          <a:p>
            <a:r>
              <a:rPr lang="sv-SE"/>
              <a:t>Utbildning Min vårdplan via 1177 Vårdguiden</a:t>
            </a:r>
            <a:endParaRPr lang="sv-SE" dirty="0"/>
          </a:p>
        </p:txBody>
      </p:sp>
      <p:pic>
        <p:nvPicPr>
          <p:cNvPr id="7" name="Bildobjekt 6">
            <a:extLst>
              <a:ext uri="{FF2B5EF4-FFF2-40B4-BE49-F238E27FC236}">
                <a16:creationId xmlns:a16="http://schemas.microsoft.com/office/drawing/2014/main" id="{C952650F-2B54-A02E-CF20-0401D10231C4}"/>
              </a:ext>
            </a:extLst>
          </p:cNvPr>
          <p:cNvPicPr>
            <a:picLocks noChangeAspect="1"/>
          </p:cNvPicPr>
          <p:nvPr/>
        </p:nvPicPr>
        <p:blipFill rotWithShape="1">
          <a:blip r:embed="rId2"/>
          <a:srcRect l="15521" t="40877" r="16590" b="24549"/>
          <a:stretch/>
        </p:blipFill>
        <p:spPr bwMode="auto">
          <a:xfrm>
            <a:off x="875313" y="3020205"/>
            <a:ext cx="5023837" cy="1439274"/>
          </a:xfrm>
          <a:prstGeom prst="rect">
            <a:avLst/>
          </a:prstGeom>
          <a:ln>
            <a:noFill/>
          </a:ln>
          <a:extLst>
            <a:ext uri="{53640926-AAD7-44D8-BBD7-CCE9431645EC}">
              <a14:shadowObscured xmlns:a14="http://schemas.microsoft.com/office/drawing/2010/main"/>
            </a:ext>
          </a:extLst>
        </p:spPr>
      </p:pic>
      <p:pic>
        <p:nvPicPr>
          <p:cNvPr id="9" name="Bildobjekt 8">
            <a:extLst>
              <a:ext uri="{FF2B5EF4-FFF2-40B4-BE49-F238E27FC236}">
                <a16:creationId xmlns:a16="http://schemas.microsoft.com/office/drawing/2014/main" id="{9FFB7960-08E1-2AC0-22C8-3B03AAF7FF7F}"/>
              </a:ext>
            </a:extLst>
          </p:cNvPr>
          <p:cNvPicPr>
            <a:picLocks noChangeAspect="1"/>
          </p:cNvPicPr>
          <p:nvPr/>
        </p:nvPicPr>
        <p:blipFill rotWithShape="1">
          <a:blip r:embed="rId3"/>
          <a:srcRect l="15396" t="21760" r="15691" b="24168"/>
          <a:stretch/>
        </p:blipFill>
        <p:spPr bwMode="auto">
          <a:xfrm>
            <a:off x="1246376" y="868979"/>
            <a:ext cx="4030473" cy="17788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10" name="Rektangel: rundade hörn 9">
            <a:extLst>
              <a:ext uri="{FF2B5EF4-FFF2-40B4-BE49-F238E27FC236}">
                <a16:creationId xmlns:a16="http://schemas.microsoft.com/office/drawing/2014/main" id="{C337252D-BF7A-9CB5-8CEA-2B24BA2C02C6}"/>
              </a:ext>
            </a:extLst>
          </p:cNvPr>
          <p:cNvSpPr/>
          <p:nvPr/>
        </p:nvSpPr>
        <p:spPr>
          <a:xfrm>
            <a:off x="2644199" y="3265679"/>
            <a:ext cx="239843" cy="1181100"/>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1" name="Rektangel: rundade hörn 10">
            <a:extLst>
              <a:ext uri="{FF2B5EF4-FFF2-40B4-BE49-F238E27FC236}">
                <a16:creationId xmlns:a16="http://schemas.microsoft.com/office/drawing/2014/main" id="{7FEE206C-4BD0-075D-18AD-4BA57788B08E}"/>
              </a:ext>
            </a:extLst>
          </p:cNvPr>
          <p:cNvSpPr/>
          <p:nvPr/>
        </p:nvSpPr>
        <p:spPr>
          <a:xfrm>
            <a:off x="4216400" y="1808512"/>
            <a:ext cx="1009649" cy="839276"/>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3" name="Rektangel: rundade hörn 12">
            <a:extLst>
              <a:ext uri="{FF2B5EF4-FFF2-40B4-BE49-F238E27FC236}">
                <a16:creationId xmlns:a16="http://schemas.microsoft.com/office/drawing/2014/main" id="{37F6A4B0-F915-2AB7-5F28-602AC1E4F8AC}"/>
              </a:ext>
            </a:extLst>
          </p:cNvPr>
          <p:cNvSpPr/>
          <p:nvPr/>
        </p:nvSpPr>
        <p:spPr>
          <a:xfrm>
            <a:off x="1754471" y="905837"/>
            <a:ext cx="506129" cy="249863"/>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831630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902269" y="141042"/>
            <a:ext cx="5339461" cy="577022"/>
          </a:xfrm>
        </p:spPr>
        <p:txBody>
          <a:bodyPr/>
          <a:lstStyle/>
          <a:p>
            <a:r>
              <a:rPr lang="sv-SE" dirty="0"/>
              <a:t>Överlämna min vårdplan</a:t>
            </a:r>
          </a:p>
        </p:txBody>
      </p:sp>
      <p:sp>
        <p:nvSpPr>
          <p:cNvPr id="3" name="Platshållare för innehåll 2"/>
          <p:cNvSpPr>
            <a:spLocks noGrp="1"/>
          </p:cNvSpPr>
          <p:nvPr>
            <p:ph idx="1"/>
          </p:nvPr>
        </p:nvSpPr>
        <p:spPr>
          <a:xfrm>
            <a:off x="530264" y="629044"/>
            <a:ext cx="6539880" cy="1410751"/>
          </a:xfrm>
        </p:spPr>
        <p:txBody>
          <a:bodyPr>
            <a:noAutofit/>
          </a:bodyPr>
          <a:lstStyle/>
          <a:p>
            <a:r>
              <a:rPr lang="sv-SE" sz="1400" dirty="0"/>
              <a:t>Min vårdplan kan överlämnas mellan enheter som har samma version aktiverad sedan tidigare.</a:t>
            </a:r>
          </a:p>
          <a:p>
            <a:r>
              <a:rPr lang="sv-SE" sz="1400" dirty="0"/>
              <a:t>Den överlämnande enheten har ansvar för patientens aktiva min vårdplan tills mottagande enhet godkänt och fördelat den på ny behandlare.</a:t>
            </a:r>
          </a:p>
          <a:p>
            <a:r>
              <a:rPr lang="sv-SE" sz="1400" dirty="0"/>
              <a:t>När en Min vårdplan är överlämnad har den överlämnande verksamheten inte längre tillgång till den.</a:t>
            </a:r>
          </a:p>
          <a:p>
            <a:r>
              <a:rPr lang="sv-SE" sz="1400" dirty="0"/>
              <a:t>Det finns inga begränsningar i antalet gånger Min vårdplan överlämnas.</a:t>
            </a:r>
          </a:p>
          <a:p>
            <a:r>
              <a:rPr lang="sv-SE" sz="1400" dirty="0">
                <a:solidFill>
                  <a:srgbClr val="000000"/>
                </a:solidFill>
                <a:effectLst/>
                <a:latin typeface="+mn-lt"/>
                <a:ea typeface="MS PGothic" panose="020B0600070205080204" pitchFamily="34" charset="-128"/>
                <a:cs typeface="Arial" panose="020B0604020202020204" pitchFamily="34" charset="0"/>
              </a:rPr>
              <a:t>Skrolla längst ner i patientens översikt. Klicka på Överlämna.</a:t>
            </a:r>
          </a:p>
          <a:p>
            <a:r>
              <a:rPr lang="sv-SE" sz="1400" dirty="0">
                <a:effectLst/>
                <a:latin typeface="+mn-lt"/>
                <a:ea typeface="MS PGothic" panose="020B0600070205080204" pitchFamily="34" charset="-128"/>
                <a:cs typeface="Arial" panose="020B0604020202020204" pitchFamily="34" charset="0"/>
              </a:rPr>
              <a:t>Sök i textfältet efter den enhet i landet du vill överlämna till. Välj gärna att skriva fullständigt HSA-id, så får du upp rätt enhet på en gång</a:t>
            </a:r>
          </a:p>
          <a:p>
            <a:endParaRPr lang="sv-SE" sz="1400" dirty="0"/>
          </a:p>
        </p:txBody>
      </p:sp>
      <p:sp>
        <p:nvSpPr>
          <p:cNvPr id="4" name="Platshållare för datum 3"/>
          <p:cNvSpPr>
            <a:spLocks noGrp="1"/>
          </p:cNvSpPr>
          <p:nvPr>
            <p:ph type="dt" sz="half" idx="2"/>
          </p:nvPr>
        </p:nvSpPr>
        <p:spPr/>
        <p:txBody>
          <a:bodyPr/>
          <a:lstStyle/>
          <a:p>
            <a:fld id="{82EF2C19-F131-4381-804D-387CD9B13598}" type="datetime1">
              <a:rPr lang="sv-SE" smtClean="0"/>
              <a:t>2024-09-30</a:t>
            </a:fld>
            <a:endParaRPr lang="sv-SE" dirty="0"/>
          </a:p>
        </p:txBody>
      </p:sp>
      <p:sp>
        <p:nvSpPr>
          <p:cNvPr id="5" name="Platshållare för sidfot 4"/>
          <p:cNvSpPr>
            <a:spLocks noGrp="1"/>
          </p:cNvSpPr>
          <p:nvPr>
            <p:ph type="ftr" sz="quarter" idx="3"/>
          </p:nvPr>
        </p:nvSpPr>
        <p:spPr/>
        <p:txBody>
          <a:bodyPr/>
          <a:lstStyle/>
          <a:p>
            <a:r>
              <a:rPr lang="sv-SE" dirty="0">
                <a:latin typeface="Arial"/>
                <a:cs typeface="Arial"/>
              </a:rPr>
              <a:t>Utbildning Min vårdplan via 1177 </a:t>
            </a:r>
            <a:endParaRPr lang="sv-SE" dirty="0"/>
          </a:p>
        </p:txBody>
      </p:sp>
      <p:pic>
        <p:nvPicPr>
          <p:cNvPr id="8" name="Bildobjekt 7">
            <a:extLst>
              <a:ext uri="{FF2B5EF4-FFF2-40B4-BE49-F238E27FC236}">
                <a16:creationId xmlns:a16="http://schemas.microsoft.com/office/drawing/2014/main" id="{1519055E-5C4A-703C-688C-F1B8C5135D07}"/>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43000"/>
                    </a14:imgEffect>
                  </a14:imgLayer>
                </a14:imgProps>
              </a:ext>
            </a:extLst>
          </a:blip>
          <a:srcRect l="43539" t="50389" r="30204" b="44421"/>
          <a:stretch/>
        </p:blipFill>
        <p:spPr bwMode="auto">
          <a:xfrm>
            <a:off x="5839803" y="2300540"/>
            <a:ext cx="1991053" cy="221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9" name="Bildobjekt 8">
            <a:extLst>
              <a:ext uri="{FF2B5EF4-FFF2-40B4-BE49-F238E27FC236}">
                <a16:creationId xmlns:a16="http://schemas.microsoft.com/office/drawing/2014/main" id="{96CA87DD-3DBE-543B-C000-409EB0E3ADD7}"/>
              </a:ext>
            </a:extLst>
          </p:cNvPr>
          <p:cNvPicPr>
            <a:picLocks noChangeAspect="1"/>
          </p:cNvPicPr>
          <p:nvPr/>
        </p:nvPicPr>
        <p:blipFill rotWithShape="1">
          <a:blip r:embed="rId4"/>
          <a:srcRect l="23407" t="26047" r="30953" b="27516"/>
          <a:stretch/>
        </p:blipFill>
        <p:spPr bwMode="auto">
          <a:xfrm>
            <a:off x="3517265" y="3134915"/>
            <a:ext cx="3442970" cy="1970211"/>
          </a:xfrm>
          <a:prstGeom prst="rect">
            <a:avLst/>
          </a:prstGeom>
          <a:ln>
            <a:noFill/>
          </a:ln>
          <a:extLst>
            <a:ext uri="{53640926-AAD7-44D8-BBD7-CCE9431645EC}">
              <a14:shadowObscured xmlns:a14="http://schemas.microsoft.com/office/drawing/2010/main"/>
            </a:ext>
          </a:extLst>
        </p:spPr>
      </p:pic>
      <p:sp>
        <p:nvSpPr>
          <p:cNvPr id="10" name="Rektangel: rundade hörn 9">
            <a:extLst>
              <a:ext uri="{FF2B5EF4-FFF2-40B4-BE49-F238E27FC236}">
                <a16:creationId xmlns:a16="http://schemas.microsoft.com/office/drawing/2014/main" id="{BCBF2D91-AEBC-0054-9DB6-825D6264ED8D}"/>
              </a:ext>
            </a:extLst>
          </p:cNvPr>
          <p:cNvSpPr/>
          <p:nvPr/>
        </p:nvSpPr>
        <p:spPr>
          <a:xfrm>
            <a:off x="5839803" y="2268263"/>
            <a:ext cx="740104" cy="249863"/>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7634471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AD15AC-0B66-701C-B0DC-077F901D0B68}"/>
              </a:ext>
            </a:extLst>
          </p:cNvPr>
          <p:cNvSpPr>
            <a:spLocks noGrp="1"/>
          </p:cNvSpPr>
          <p:nvPr>
            <p:ph type="title"/>
          </p:nvPr>
        </p:nvSpPr>
        <p:spPr>
          <a:xfrm>
            <a:off x="1235075" y="759615"/>
            <a:ext cx="6448425" cy="45719"/>
          </a:xfrm>
        </p:spPr>
        <p:txBody>
          <a:bodyPr/>
          <a:lstStyle/>
          <a:p>
            <a:br>
              <a:rPr lang="sv-SE" dirty="0"/>
            </a:br>
            <a:r>
              <a:rPr lang="sv-SE" dirty="0"/>
              <a:t>Ta emot en överlämnad Min vårdplan</a:t>
            </a:r>
            <a:br>
              <a:rPr lang="sv-SE" dirty="0"/>
            </a:br>
            <a:br>
              <a:rPr lang="sv-SE" dirty="0"/>
            </a:br>
            <a:r>
              <a:rPr lang="sv-SE" sz="1400" b="0" dirty="0">
                <a:solidFill>
                  <a:srgbClr val="000000"/>
                </a:solidFill>
                <a:effectLst/>
                <a:latin typeface="+mn-lt"/>
                <a:ea typeface="MS PGothic" panose="020B0600070205080204" pitchFamily="34" charset="-128"/>
                <a:cs typeface="Arial" panose="020B0604020202020204" pitchFamily="34" charset="0"/>
              </a:rPr>
              <a:t>När en annan enhet har startat en överlämning till er enhet kommer fliken </a:t>
            </a:r>
            <a:r>
              <a:rPr lang="sv-SE" sz="1400" b="0" i="1" dirty="0">
                <a:solidFill>
                  <a:srgbClr val="000000"/>
                </a:solidFill>
                <a:effectLst/>
                <a:latin typeface="+mn-lt"/>
                <a:ea typeface="MS PGothic" panose="020B0600070205080204" pitchFamily="34" charset="-128"/>
                <a:cs typeface="Arial" panose="020B0604020202020204" pitchFamily="34" charset="0"/>
              </a:rPr>
              <a:t>Överlämningar</a:t>
            </a:r>
            <a:r>
              <a:rPr lang="sv-SE" sz="1400" b="0" dirty="0">
                <a:solidFill>
                  <a:srgbClr val="000000"/>
                </a:solidFill>
                <a:effectLst/>
                <a:latin typeface="+mn-lt"/>
                <a:ea typeface="MS PGothic" panose="020B0600070205080204" pitchFamily="34" charset="-128"/>
                <a:cs typeface="Arial" panose="020B0604020202020204" pitchFamily="34" charset="0"/>
              </a:rPr>
              <a:t> att synas i översikten för alla som har rollen Invånaradministratör på enheten. </a:t>
            </a:r>
            <a:endParaRPr lang="sv-SE" sz="1400" b="0" dirty="0">
              <a:latin typeface="+mn-lt"/>
            </a:endParaRPr>
          </a:p>
        </p:txBody>
      </p:sp>
      <p:sp>
        <p:nvSpPr>
          <p:cNvPr id="4" name="Platshållare för datum 3">
            <a:extLst>
              <a:ext uri="{FF2B5EF4-FFF2-40B4-BE49-F238E27FC236}">
                <a16:creationId xmlns:a16="http://schemas.microsoft.com/office/drawing/2014/main" id="{3F55EA7A-CBA1-DB18-49B3-331144A1CD4B}"/>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AF5CB4EF-6591-DDE8-BB13-67C6DC4DFF61}"/>
              </a:ext>
            </a:extLst>
          </p:cNvPr>
          <p:cNvSpPr>
            <a:spLocks noGrp="1"/>
          </p:cNvSpPr>
          <p:nvPr>
            <p:ph type="ftr" sz="quarter" idx="3"/>
          </p:nvPr>
        </p:nvSpPr>
        <p:spPr/>
        <p:txBody>
          <a:bodyPr/>
          <a:lstStyle/>
          <a:p>
            <a:r>
              <a:rPr lang="sv-SE"/>
              <a:t>Utbildning Min vårdplan via 1177 Vårdguiden</a:t>
            </a:r>
            <a:endParaRPr lang="sv-SE" dirty="0"/>
          </a:p>
        </p:txBody>
      </p:sp>
      <p:pic>
        <p:nvPicPr>
          <p:cNvPr id="6" name="Platshållare för innehåll 5">
            <a:extLst>
              <a:ext uri="{FF2B5EF4-FFF2-40B4-BE49-F238E27FC236}">
                <a16:creationId xmlns:a16="http://schemas.microsoft.com/office/drawing/2014/main" id="{0715F2C6-0A8B-EF27-C4DB-1E3FB145460D}"/>
              </a:ext>
            </a:extLst>
          </p:cNvPr>
          <p:cNvPicPr>
            <a:picLocks noGrp="1" noChangeAspect="1"/>
          </p:cNvPicPr>
          <p:nvPr>
            <p:ph idx="1"/>
          </p:nvPr>
        </p:nvPicPr>
        <p:blipFill rotWithShape="1">
          <a:blip r:embed="rId2"/>
          <a:srcRect l="12641" t="34951" r="22760" b="33233"/>
          <a:stretch/>
        </p:blipFill>
        <p:spPr bwMode="auto">
          <a:xfrm>
            <a:off x="1285391" y="1844623"/>
            <a:ext cx="4657725" cy="12903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
        <p:nvSpPr>
          <p:cNvPr id="7" name="Rektangel: rundade hörn 6">
            <a:extLst>
              <a:ext uri="{FF2B5EF4-FFF2-40B4-BE49-F238E27FC236}">
                <a16:creationId xmlns:a16="http://schemas.microsoft.com/office/drawing/2014/main" id="{E3B413F4-BC4F-A65B-CAA3-64E17569B508}"/>
              </a:ext>
            </a:extLst>
          </p:cNvPr>
          <p:cNvSpPr/>
          <p:nvPr/>
        </p:nvSpPr>
        <p:spPr>
          <a:xfrm>
            <a:off x="2387231" y="1930110"/>
            <a:ext cx="715679" cy="249863"/>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9C0E6E5D-7D1A-46B5-222F-444430E1EB3A}"/>
              </a:ext>
            </a:extLst>
          </p:cNvPr>
          <p:cNvSpPr txBox="1"/>
          <p:nvPr/>
        </p:nvSpPr>
        <p:spPr>
          <a:xfrm>
            <a:off x="1367941" y="3246007"/>
            <a:ext cx="4572000" cy="1538883"/>
          </a:xfrm>
          <a:prstGeom prst="rect">
            <a:avLst/>
          </a:prstGeom>
          <a:noFill/>
        </p:spPr>
        <p:txBody>
          <a:bodyPr wrap="square">
            <a:spAutoFit/>
          </a:bodyPr>
          <a:lstStyle/>
          <a:p>
            <a:pPr lvl="0">
              <a:spcBef>
                <a:spcPts val="600"/>
              </a:spcBef>
              <a:spcAft>
                <a:spcPts val="600"/>
              </a:spcAft>
            </a:pPr>
            <a:r>
              <a:rPr lang="sv-SE" sz="1400" dirty="0">
                <a:solidFill>
                  <a:srgbClr val="000000"/>
                </a:solidFill>
                <a:effectLst/>
                <a:ea typeface="MS PGothic" panose="020B0600070205080204" pitchFamily="34" charset="-128"/>
                <a:cs typeface="Arial" panose="020B0604020202020204" pitchFamily="34" charset="0"/>
              </a:rPr>
              <a:t>Klicka på Min vårdplan x eller y i listan under fliken (</a:t>
            </a:r>
            <a:r>
              <a:rPr lang="sv-SE" sz="1400" dirty="0" err="1">
                <a:solidFill>
                  <a:srgbClr val="000000"/>
                </a:solidFill>
                <a:effectLst/>
                <a:ea typeface="MS PGothic" panose="020B0600070205080204" pitchFamily="34" charset="-128"/>
                <a:cs typeface="Arial" panose="020B0604020202020204" pitchFamily="34" charset="0"/>
              </a:rPr>
              <a:t>iskärmdump</a:t>
            </a:r>
            <a:r>
              <a:rPr lang="sv-SE" sz="1400" dirty="0">
                <a:solidFill>
                  <a:srgbClr val="000000"/>
                </a:solidFill>
                <a:effectLst/>
                <a:ea typeface="MS PGothic" panose="020B0600070205080204" pitchFamily="34" charset="-128"/>
                <a:cs typeface="Arial" panose="020B0604020202020204" pitchFamily="34" charset="0"/>
              </a:rPr>
              <a:t> ovan Internethjälpen).</a:t>
            </a:r>
          </a:p>
          <a:p>
            <a:pPr lvl="0">
              <a:spcBef>
                <a:spcPts val="600"/>
              </a:spcBef>
              <a:spcAft>
                <a:spcPts val="600"/>
              </a:spcAft>
            </a:pPr>
            <a:r>
              <a:rPr lang="sv-SE" sz="1400" dirty="0">
                <a:solidFill>
                  <a:srgbClr val="000000"/>
                </a:solidFill>
                <a:effectLst/>
                <a:ea typeface="MS PGothic" panose="020B0600070205080204" pitchFamily="34" charset="-128"/>
                <a:cs typeface="Arial" panose="020B0604020202020204" pitchFamily="34" charset="0"/>
              </a:rPr>
              <a:t>I nedre högra hörnet finns två knappar: </a:t>
            </a:r>
            <a:r>
              <a:rPr lang="sv-SE" sz="1400" i="1" dirty="0">
                <a:solidFill>
                  <a:srgbClr val="000000"/>
                </a:solidFill>
                <a:effectLst/>
                <a:ea typeface="MS PGothic" panose="020B0600070205080204" pitchFamily="34" charset="-128"/>
                <a:cs typeface="Arial" panose="020B0604020202020204" pitchFamily="34" charset="0"/>
              </a:rPr>
              <a:t>Avböj</a:t>
            </a:r>
            <a:r>
              <a:rPr lang="sv-SE" sz="1400" dirty="0">
                <a:solidFill>
                  <a:srgbClr val="000000"/>
                </a:solidFill>
                <a:effectLst/>
                <a:ea typeface="MS PGothic" panose="020B0600070205080204" pitchFamily="34" charset="-128"/>
                <a:cs typeface="Arial" panose="020B0604020202020204" pitchFamily="34" charset="0"/>
              </a:rPr>
              <a:t> och </a:t>
            </a:r>
            <a:r>
              <a:rPr lang="sv-SE" sz="1400" i="1" dirty="0">
                <a:solidFill>
                  <a:srgbClr val="000000"/>
                </a:solidFill>
                <a:effectLst/>
                <a:ea typeface="MS PGothic" panose="020B0600070205080204" pitchFamily="34" charset="-128"/>
                <a:cs typeface="Arial" panose="020B0604020202020204" pitchFamily="34" charset="0"/>
              </a:rPr>
              <a:t>Godkänn</a:t>
            </a:r>
            <a:r>
              <a:rPr lang="sv-SE" sz="1400" dirty="0">
                <a:solidFill>
                  <a:srgbClr val="000000"/>
                </a:solidFill>
                <a:effectLst/>
                <a:ea typeface="MS PGothic" panose="020B0600070205080204" pitchFamily="34" charset="-128"/>
                <a:cs typeface="Arial" panose="020B0604020202020204" pitchFamily="34" charset="0"/>
              </a:rPr>
              <a:t>. Kontrollera att ni är korrekt mottagande enhet och klicka på </a:t>
            </a:r>
            <a:r>
              <a:rPr lang="sv-SE" sz="1400" i="1" dirty="0">
                <a:solidFill>
                  <a:srgbClr val="000000"/>
                </a:solidFill>
                <a:effectLst/>
                <a:ea typeface="MS PGothic" panose="020B0600070205080204" pitchFamily="34" charset="-128"/>
                <a:cs typeface="Arial" panose="020B0604020202020204" pitchFamily="34" charset="0"/>
              </a:rPr>
              <a:t>Godkänn</a:t>
            </a:r>
            <a:r>
              <a:rPr lang="sv-SE" sz="1400" dirty="0">
                <a:solidFill>
                  <a:srgbClr val="000000"/>
                </a:solidFill>
                <a:effectLst/>
                <a:ea typeface="MS PGothic" panose="020B0600070205080204" pitchFamily="34" charset="-128"/>
                <a:cs typeface="Arial" panose="020B0604020202020204" pitchFamily="34" charset="0"/>
              </a:rPr>
              <a:t>. </a:t>
            </a:r>
            <a:r>
              <a:rPr lang="sv-SE" sz="1400" dirty="0">
                <a:solidFill>
                  <a:srgbClr val="000000"/>
                </a:solidFill>
                <a:ea typeface="MS PGothic" panose="020B0600070205080204" pitchFamily="34" charset="-128"/>
                <a:cs typeface="Arial" panose="020B0604020202020204" pitchFamily="34" charset="0"/>
              </a:rPr>
              <a:t>Fördela sedan vårdplanen på en behandlare.</a:t>
            </a:r>
            <a:endParaRPr lang="sv-SE" sz="1400" dirty="0">
              <a:effectLst/>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99909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Platshållare för innehåll 2"/>
          <p:cNvSpPr txBox="1">
            <a:spLocks noGrp="1"/>
          </p:cNvSpPr>
          <p:nvPr>
            <p:ph type="body" idx="1"/>
          </p:nvPr>
        </p:nvSpPr>
        <p:spPr>
          <a:xfrm>
            <a:off x="520887" y="614352"/>
            <a:ext cx="4482791" cy="4314365"/>
          </a:xfrm>
          <a:prstGeom prst="rect">
            <a:avLst/>
          </a:prstGeom>
        </p:spPr>
        <p:txBody>
          <a:bodyPr vert="horz" lIns="91440" tIns="45720" rIns="91440" bIns="45720" rtlCol="0" anchor="t">
            <a:normAutofit/>
          </a:bodyPr>
          <a:lstStyle/>
          <a:p>
            <a:pPr marL="0" indent="0">
              <a:lnSpc>
                <a:spcPct val="104000"/>
              </a:lnSpc>
              <a:buNone/>
              <a:defRPr sz="1200"/>
            </a:pPr>
            <a:r>
              <a:rPr dirty="0"/>
              <a:t>              </a:t>
            </a:r>
          </a:p>
          <a:p>
            <a:pPr>
              <a:lnSpc>
                <a:spcPct val="104000"/>
              </a:lnSpc>
              <a:buChar char="➢"/>
              <a:defRPr sz="1100"/>
            </a:pPr>
            <a:r>
              <a:rPr lang="sv-SE" sz="1400" dirty="0"/>
              <a:t>Möjliggör för </a:t>
            </a:r>
            <a:r>
              <a:rPr sz="1400" dirty="0" err="1"/>
              <a:t>vårdgivare</a:t>
            </a:r>
            <a:r>
              <a:rPr sz="1400" dirty="0"/>
              <a:t>/</a:t>
            </a:r>
            <a:r>
              <a:rPr sz="1400" dirty="0" err="1"/>
              <a:t>behandlare</a:t>
            </a:r>
            <a:r>
              <a:rPr sz="1400" dirty="0"/>
              <a:t> </a:t>
            </a:r>
            <a:r>
              <a:rPr sz="1400" dirty="0" err="1"/>
              <a:t>att</a:t>
            </a:r>
            <a:r>
              <a:rPr sz="1400" dirty="0"/>
              <a:t> </a:t>
            </a:r>
            <a:r>
              <a:rPr sz="1400" dirty="0" err="1"/>
              <a:t>erbjuda</a:t>
            </a:r>
            <a:r>
              <a:rPr lang="sv-SE" sz="1400" dirty="0"/>
              <a:t> information och</a:t>
            </a:r>
            <a:r>
              <a:rPr sz="1400" dirty="0"/>
              <a:t> </a:t>
            </a:r>
            <a:r>
              <a:rPr sz="1400" dirty="0" err="1"/>
              <a:t>säker</a:t>
            </a:r>
            <a:r>
              <a:rPr sz="1400" dirty="0"/>
              <a:t> </a:t>
            </a:r>
            <a:r>
              <a:rPr sz="1400" dirty="0" err="1"/>
              <a:t>interaktion</a:t>
            </a:r>
            <a:r>
              <a:rPr sz="1400" dirty="0"/>
              <a:t> via digitala </a:t>
            </a:r>
            <a:r>
              <a:rPr sz="1400" dirty="0" err="1"/>
              <a:t>stöd</a:t>
            </a:r>
            <a:r>
              <a:rPr sz="1400" dirty="0"/>
              <a:t>- </a:t>
            </a:r>
            <a:r>
              <a:rPr sz="1400" dirty="0" err="1"/>
              <a:t>eller</a:t>
            </a:r>
            <a:r>
              <a:rPr sz="1400" dirty="0"/>
              <a:t> </a:t>
            </a:r>
            <a:r>
              <a:rPr sz="1400" dirty="0" err="1"/>
              <a:t>behandlingsprogram</a:t>
            </a:r>
            <a:r>
              <a:rPr lang="sv-SE" sz="1400" dirty="0"/>
              <a:t> (t ex Min vårdplan)</a:t>
            </a:r>
            <a:r>
              <a:rPr sz="1400" dirty="0"/>
              <a:t> till </a:t>
            </a:r>
            <a:r>
              <a:rPr sz="1400" dirty="0" err="1"/>
              <a:t>invånare</a:t>
            </a:r>
            <a:r>
              <a:rPr lang="sv-SE" sz="1400" dirty="0"/>
              <a:t>/patienter</a:t>
            </a:r>
            <a:r>
              <a:rPr sz="1400" dirty="0"/>
              <a:t> i </a:t>
            </a:r>
            <a:r>
              <a:rPr lang="sv-SE" sz="1400" dirty="0"/>
              <a:t>vård</a:t>
            </a:r>
            <a:r>
              <a:rPr sz="1400" dirty="0"/>
              <a:t>process</a:t>
            </a:r>
            <a:r>
              <a:rPr lang="sv-SE" sz="1400" dirty="0"/>
              <a:t>. </a:t>
            </a:r>
          </a:p>
          <a:p>
            <a:pPr marL="0" indent="0">
              <a:lnSpc>
                <a:spcPct val="104000"/>
              </a:lnSpc>
              <a:buNone/>
              <a:defRPr sz="2100"/>
            </a:pPr>
            <a:endParaRPr sz="1400" dirty="0"/>
          </a:p>
          <a:p>
            <a:pPr>
              <a:lnSpc>
                <a:spcPct val="104000"/>
              </a:lnSpc>
              <a:buChar char="➢"/>
              <a:defRPr sz="1100"/>
            </a:pPr>
            <a:r>
              <a:rPr sz="1400" dirty="0" err="1"/>
              <a:t>Plattformen</a:t>
            </a:r>
            <a:r>
              <a:rPr sz="1400" dirty="0"/>
              <a:t> </a:t>
            </a:r>
            <a:r>
              <a:rPr sz="1400" dirty="0" err="1"/>
              <a:t>är</a:t>
            </a:r>
            <a:r>
              <a:rPr sz="1400" dirty="0"/>
              <a:t> </a:t>
            </a:r>
            <a:r>
              <a:rPr sz="1400" dirty="0" err="1"/>
              <a:t>ett</a:t>
            </a:r>
            <a:r>
              <a:rPr sz="1400" dirty="0"/>
              <a:t> </a:t>
            </a:r>
            <a:r>
              <a:rPr sz="1400" dirty="0" err="1"/>
              <a:t>stödsystem</a:t>
            </a:r>
            <a:r>
              <a:rPr sz="1400" dirty="0"/>
              <a:t>, </a:t>
            </a:r>
            <a:r>
              <a:rPr sz="1400" dirty="0" err="1"/>
              <a:t>inte</a:t>
            </a:r>
            <a:r>
              <a:rPr sz="1400" dirty="0"/>
              <a:t> </a:t>
            </a:r>
            <a:r>
              <a:rPr sz="1400" dirty="0" err="1"/>
              <a:t>avsedd</a:t>
            </a:r>
            <a:r>
              <a:rPr sz="1400" dirty="0"/>
              <a:t> för permanent </a:t>
            </a:r>
            <a:r>
              <a:rPr sz="1400" dirty="0" err="1"/>
              <a:t>lagring</a:t>
            </a:r>
            <a:r>
              <a:rPr sz="1400" dirty="0"/>
              <a:t> av </a:t>
            </a:r>
            <a:r>
              <a:rPr sz="1400" dirty="0" err="1"/>
              <a:t>journalinformation</a:t>
            </a:r>
            <a:r>
              <a:rPr sz="1400" dirty="0"/>
              <a:t>, </a:t>
            </a:r>
            <a:r>
              <a:rPr sz="1400" dirty="0" err="1"/>
              <a:t>finns</a:t>
            </a:r>
            <a:r>
              <a:rPr sz="1400" dirty="0"/>
              <a:t> </a:t>
            </a:r>
            <a:r>
              <a:rPr sz="1400" dirty="0" err="1"/>
              <a:t>ingen</a:t>
            </a:r>
            <a:r>
              <a:rPr sz="1400" dirty="0"/>
              <a:t> </a:t>
            </a:r>
            <a:r>
              <a:rPr sz="1400" dirty="0" err="1"/>
              <a:t>dokumentationsyta</a:t>
            </a:r>
            <a:r>
              <a:rPr sz="1400" dirty="0"/>
              <a:t> för </a:t>
            </a:r>
            <a:r>
              <a:rPr sz="1400" dirty="0" err="1"/>
              <a:t>behandlare</a:t>
            </a:r>
            <a:r>
              <a:rPr sz="1400" dirty="0"/>
              <a:t>.</a:t>
            </a:r>
            <a:r>
              <a:rPr lang="sv-SE" sz="1400" dirty="0"/>
              <a:t> </a:t>
            </a:r>
          </a:p>
          <a:p>
            <a:pPr marL="0" indent="0">
              <a:lnSpc>
                <a:spcPct val="104000"/>
              </a:lnSpc>
              <a:buNone/>
              <a:defRPr sz="1100"/>
            </a:pPr>
            <a:endParaRPr lang="sv-SE" sz="1400" dirty="0"/>
          </a:p>
          <a:p>
            <a:pPr>
              <a:lnSpc>
                <a:spcPct val="104000"/>
              </a:lnSpc>
              <a:buChar char="➢"/>
              <a:defRPr sz="1100"/>
            </a:pPr>
            <a:r>
              <a:rPr lang="sv-SE" sz="1400" dirty="0"/>
              <a:t>Min vårdplan behöver avslutas och raderas efter 2 år (vid behov då starta upp en ny).</a:t>
            </a:r>
          </a:p>
          <a:p>
            <a:pPr>
              <a:lnSpc>
                <a:spcPct val="104000"/>
              </a:lnSpc>
              <a:buChar char="➢"/>
              <a:defRPr sz="1100"/>
            </a:pPr>
            <a:endParaRPr lang="sv-SE" sz="1400" dirty="0"/>
          </a:p>
          <a:p>
            <a:pPr>
              <a:lnSpc>
                <a:spcPct val="104000"/>
              </a:lnSpc>
              <a:buChar char="➢"/>
              <a:defRPr sz="1100"/>
            </a:pPr>
            <a:r>
              <a:rPr lang="sv-SE" sz="1400" dirty="0"/>
              <a:t>1177 stöd- och behandlingsplattform används av alla regioner. Förvaltas och utvecklas av </a:t>
            </a:r>
            <a:r>
              <a:rPr lang="sv-SE" sz="1400" dirty="0" err="1"/>
              <a:t>Inera</a:t>
            </a:r>
            <a:r>
              <a:rPr lang="sv-SE" sz="1400" dirty="0"/>
              <a:t>.</a:t>
            </a:r>
          </a:p>
          <a:p>
            <a:pPr>
              <a:lnSpc>
                <a:spcPct val="104000"/>
              </a:lnSpc>
              <a:buChar char="➢"/>
              <a:defRPr sz="1100"/>
            </a:pPr>
            <a:endParaRPr lang="sv-SE" sz="1200" dirty="0"/>
          </a:p>
          <a:p>
            <a:pPr marL="0" indent="0">
              <a:lnSpc>
                <a:spcPct val="104000"/>
              </a:lnSpc>
              <a:buNone/>
              <a:defRPr sz="2100"/>
            </a:pPr>
            <a:endParaRPr sz="1050" dirty="0"/>
          </a:p>
        </p:txBody>
      </p:sp>
      <p:pic>
        <p:nvPicPr>
          <p:cNvPr id="127" name="Bildobjekt 3" descr="Bildobjekt 3"/>
          <p:cNvPicPr>
            <a:picLocks noChangeAspect="1"/>
          </p:cNvPicPr>
          <p:nvPr/>
        </p:nvPicPr>
        <p:blipFill>
          <a:blip r:embed="rId2"/>
          <a:stretch>
            <a:fillRect/>
          </a:stretch>
        </p:blipFill>
        <p:spPr>
          <a:xfrm>
            <a:off x="6055205" y="1"/>
            <a:ext cx="1945796" cy="1094510"/>
          </a:xfrm>
          <a:prstGeom prst="rect">
            <a:avLst/>
          </a:prstGeom>
          <a:ln w="12700">
            <a:miter lim="400000"/>
          </a:ln>
        </p:spPr>
      </p:pic>
      <p:pic>
        <p:nvPicPr>
          <p:cNvPr id="128" name="Bildobjekt 4" descr="Bildobjekt 4"/>
          <p:cNvPicPr>
            <a:picLocks noChangeAspect="1"/>
          </p:cNvPicPr>
          <p:nvPr/>
        </p:nvPicPr>
        <p:blipFill>
          <a:blip r:embed="rId3"/>
          <a:stretch>
            <a:fillRect/>
          </a:stretch>
        </p:blipFill>
        <p:spPr>
          <a:xfrm>
            <a:off x="6048879" y="1322708"/>
            <a:ext cx="1942634" cy="1092731"/>
          </a:xfrm>
          <a:prstGeom prst="rect">
            <a:avLst/>
          </a:prstGeom>
          <a:ln w="12700">
            <a:miter lim="400000"/>
          </a:ln>
        </p:spPr>
      </p:pic>
      <p:pic>
        <p:nvPicPr>
          <p:cNvPr id="129" name="Bildobjekt 5" descr="Bildobjekt 5"/>
          <p:cNvPicPr>
            <a:picLocks noChangeAspect="1"/>
          </p:cNvPicPr>
          <p:nvPr/>
        </p:nvPicPr>
        <p:blipFill>
          <a:blip r:embed="rId4"/>
          <a:stretch>
            <a:fillRect/>
          </a:stretch>
        </p:blipFill>
        <p:spPr>
          <a:xfrm>
            <a:off x="6045717" y="2679478"/>
            <a:ext cx="1945796" cy="1094510"/>
          </a:xfrm>
          <a:prstGeom prst="rect">
            <a:avLst/>
          </a:prstGeom>
          <a:ln w="12700">
            <a:miter lim="400000"/>
          </a:ln>
        </p:spPr>
      </p:pic>
      <p:pic>
        <p:nvPicPr>
          <p:cNvPr id="130" name="Bildobjekt 6" descr="Bildobjekt 6"/>
          <p:cNvPicPr>
            <a:picLocks noChangeAspect="1"/>
          </p:cNvPicPr>
          <p:nvPr/>
        </p:nvPicPr>
        <p:blipFill>
          <a:blip r:embed="rId5"/>
          <a:stretch>
            <a:fillRect/>
          </a:stretch>
        </p:blipFill>
        <p:spPr>
          <a:xfrm>
            <a:off x="6055206" y="4000407"/>
            <a:ext cx="1945796" cy="1143094"/>
          </a:xfrm>
          <a:prstGeom prst="rect">
            <a:avLst/>
          </a:prstGeom>
          <a:ln w="12700">
            <a:miter lim="400000"/>
          </a:ln>
        </p:spPr>
      </p:pic>
      <p:sp>
        <p:nvSpPr>
          <p:cNvPr id="2" name="Rubrik 1">
            <a:extLst>
              <a:ext uri="{FF2B5EF4-FFF2-40B4-BE49-F238E27FC236}">
                <a16:creationId xmlns:a16="http://schemas.microsoft.com/office/drawing/2014/main" id="{250DE795-06B8-21D9-C5D8-F73F4F942316}"/>
              </a:ext>
            </a:extLst>
          </p:cNvPr>
          <p:cNvSpPr>
            <a:spLocks noGrp="1"/>
          </p:cNvSpPr>
          <p:nvPr>
            <p:ph type="title"/>
          </p:nvPr>
        </p:nvSpPr>
        <p:spPr>
          <a:xfrm>
            <a:off x="121557" y="181885"/>
            <a:ext cx="8229600" cy="857250"/>
          </a:xfrm>
        </p:spPr>
        <p:txBody>
          <a:bodyPr/>
          <a:lstStyle/>
          <a:p>
            <a:r>
              <a:rPr lang="sv-SE" sz="2000" dirty="0"/>
              <a:t>1177 stöd- och behandlingsplattform (SoB)</a:t>
            </a:r>
            <a:br>
              <a:rPr lang="en-US" dirty="0"/>
            </a:br>
            <a:endParaRPr lang="sv-SE" sz="2000" dirty="0">
              <a:solidFill>
                <a:srgbClr val="FF000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D5D341-2F5C-62C3-B2F2-8CBB7F851811}"/>
              </a:ext>
            </a:extLst>
          </p:cNvPr>
          <p:cNvSpPr>
            <a:spLocks noGrp="1"/>
          </p:cNvSpPr>
          <p:nvPr>
            <p:ph type="title"/>
          </p:nvPr>
        </p:nvSpPr>
        <p:spPr>
          <a:xfrm>
            <a:off x="1359839" y="713452"/>
            <a:ext cx="6023304" cy="577022"/>
          </a:xfrm>
        </p:spPr>
        <p:txBody>
          <a:bodyPr/>
          <a:lstStyle/>
          <a:p>
            <a:r>
              <a:rPr lang="sv-SE" dirty="0"/>
              <a:t>Avsluta och gallra Min vårdplan </a:t>
            </a:r>
          </a:p>
        </p:txBody>
      </p:sp>
      <p:sp>
        <p:nvSpPr>
          <p:cNvPr id="3" name="Platshållare för innehåll 2">
            <a:extLst>
              <a:ext uri="{FF2B5EF4-FFF2-40B4-BE49-F238E27FC236}">
                <a16:creationId xmlns:a16="http://schemas.microsoft.com/office/drawing/2014/main" id="{0FED4A01-29B3-4B69-3E47-73ABD8A738F4}"/>
              </a:ext>
            </a:extLst>
          </p:cNvPr>
          <p:cNvSpPr>
            <a:spLocks noGrp="1"/>
          </p:cNvSpPr>
          <p:nvPr>
            <p:ph idx="1"/>
          </p:nvPr>
        </p:nvSpPr>
        <p:spPr>
          <a:xfrm>
            <a:off x="1171838" y="1376082"/>
            <a:ext cx="6376406" cy="3224980"/>
          </a:xfrm>
        </p:spPr>
        <p:txBody>
          <a:bodyPr vert="horz" lIns="91440" tIns="45720" rIns="91440" bIns="45720" rtlCol="0" anchor="t">
            <a:normAutofit fontScale="85000" lnSpcReduction="20000"/>
          </a:bodyPr>
          <a:lstStyle/>
          <a:p>
            <a:pPr marL="0" indent="0">
              <a:buNone/>
            </a:pPr>
            <a:r>
              <a:rPr lang="sv-SE" dirty="0"/>
              <a:t>Min vårdplan utgör inte en journalhandling och behöver därför avslutas inom två år. Kvarstår behovet av Min vårdplan ska en ny MVP startas efter strukturerad bedömning av aktuellt informations- och stödbehov. Min vårdplan ska gallras direkt efter att den har avslutats. Detta behöver göras manuellt.</a:t>
            </a:r>
            <a:endParaRPr lang="en-US" dirty="0"/>
          </a:p>
          <a:p>
            <a:pPr marL="0" indent="0">
              <a:buNone/>
            </a:pPr>
            <a:endParaRPr lang="sv-SE" dirty="0"/>
          </a:p>
          <a:p>
            <a:pPr marL="0" indent="0">
              <a:buNone/>
            </a:pPr>
            <a:r>
              <a:rPr lang="sv-SE" dirty="0"/>
              <a:t>Innan Min vårdplan avslutas och gallras är det viktigt att säkerställa följande: </a:t>
            </a:r>
            <a:endParaRPr lang="en-US" dirty="0"/>
          </a:p>
          <a:p>
            <a:endParaRPr lang="sv-SE" dirty="0"/>
          </a:p>
          <a:p>
            <a:pPr>
              <a:buFont typeface="Wingdings,Sans-Serif"/>
              <a:buChar char="q"/>
            </a:pPr>
            <a:r>
              <a:rPr lang="sv-SE" dirty="0"/>
              <a:t>Patienten har fått en sammanfattning av sin vård. </a:t>
            </a:r>
            <a:endParaRPr lang="en-US" dirty="0"/>
          </a:p>
          <a:p>
            <a:pPr>
              <a:buFont typeface="Wingdings,Sans-Serif"/>
              <a:buChar char="q"/>
            </a:pPr>
            <a:r>
              <a:rPr lang="sv-SE" dirty="0"/>
              <a:t>Patienten har fått information om sin uppföljning och livet efter behandling. </a:t>
            </a:r>
            <a:endParaRPr lang="en-US" dirty="0"/>
          </a:p>
          <a:p>
            <a:pPr>
              <a:buFont typeface="Wingdings,Sans-Serif"/>
              <a:buChar char="q"/>
            </a:pPr>
            <a:r>
              <a:rPr lang="sv-SE" dirty="0"/>
              <a:t>Patienten är informerad om (avisering går ut automatiskt till patienten efter ca 2 år men informationen kan behöva förtydligas av </a:t>
            </a:r>
            <a:r>
              <a:rPr lang="sv-SE" dirty="0" err="1"/>
              <a:t>kssk</a:t>
            </a:r>
            <a:r>
              <a:rPr lang="sv-SE" dirty="0"/>
              <a:t>):</a:t>
            </a:r>
            <a:endParaRPr lang="en-US" dirty="0"/>
          </a:p>
          <a:p>
            <a:pPr lvl="1">
              <a:buFont typeface="Wingdings,Sans-Serif"/>
              <a:buChar char="q"/>
            </a:pPr>
            <a:r>
              <a:rPr lang="sv-SE" dirty="0"/>
              <a:t>att Min vårdplan kommer att avslutas  </a:t>
            </a:r>
            <a:endParaRPr lang="en-US" dirty="0"/>
          </a:p>
          <a:p>
            <a:pPr lvl="1">
              <a:buFont typeface="Wingdings,Sans-Serif"/>
              <a:buChar char="q"/>
            </a:pPr>
            <a:r>
              <a:rPr lang="sv-SE" b="1" dirty="0"/>
              <a:t>att hen kan spara ner steg som </a:t>
            </a:r>
            <a:r>
              <a:rPr lang="sv-SE" b="1" dirty="0" err="1"/>
              <a:t>PDF:er</a:t>
            </a:r>
            <a:r>
              <a:rPr lang="sv-SE" b="1" dirty="0"/>
              <a:t>, för utskrift eller lokalt på sin enhet  </a:t>
            </a:r>
            <a:endParaRPr lang="en-US" dirty="0"/>
          </a:p>
          <a:p>
            <a:pPr lvl="1">
              <a:buFont typeface="Wingdings,Sans-Serif"/>
              <a:buChar char="q"/>
            </a:pPr>
            <a:r>
              <a:rPr lang="sv-SE" dirty="0"/>
              <a:t>att hen får en ny Min vårdplan om det är aktuellt.</a:t>
            </a:r>
            <a:endParaRPr lang="en-US" dirty="0"/>
          </a:p>
          <a:p>
            <a:pPr>
              <a:buFont typeface="Wingdings,Sans-Serif"/>
              <a:buChar char="q"/>
            </a:pPr>
            <a:r>
              <a:rPr lang="sv-SE" dirty="0"/>
              <a:t>Relevant information i Min vårdplan är journalförd. </a:t>
            </a:r>
          </a:p>
        </p:txBody>
      </p:sp>
      <p:sp>
        <p:nvSpPr>
          <p:cNvPr id="4" name="Platshållare för datum 3">
            <a:extLst>
              <a:ext uri="{FF2B5EF4-FFF2-40B4-BE49-F238E27FC236}">
                <a16:creationId xmlns:a16="http://schemas.microsoft.com/office/drawing/2014/main" id="{6DD50FA1-6B1F-E643-1135-408B0043E2EB}"/>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5A026D02-4277-E12D-95ED-8FEA18E1C6D0}"/>
              </a:ext>
            </a:extLst>
          </p:cNvPr>
          <p:cNvSpPr>
            <a:spLocks noGrp="1"/>
          </p:cNvSpPr>
          <p:nvPr>
            <p:ph type="ftr" sz="quarter" idx="3"/>
          </p:nvPr>
        </p:nvSpPr>
        <p:spPr/>
        <p:txBody>
          <a:bodyPr/>
          <a:lstStyle/>
          <a:p>
            <a:r>
              <a:rPr lang="sv-SE" dirty="0"/>
              <a:t>Utbildning Min vårdplan via 1177 Vårdguiden</a:t>
            </a:r>
          </a:p>
        </p:txBody>
      </p:sp>
    </p:spTree>
    <p:extLst>
      <p:ext uri="{BB962C8B-B14F-4D97-AF65-F5344CB8AC3E}">
        <p14:creationId xmlns:p14="http://schemas.microsoft.com/office/powerpoint/2010/main" val="39077629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1C647-2B76-F6D9-D1CC-49FD352CA20A}"/>
              </a:ext>
            </a:extLst>
          </p:cNvPr>
          <p:cNvSpPr>
            <a:spLocks noGrp="1"/>
          </p:cNvSpPr>
          <p:nvPr>
            <p:ph type="title"/>
          </p:nvPr>
        </p:nvSpPr>
        <p:spPr>
          <a:xfrm>
            <a:off x="694406" y="115548"/>
            <a:ext cx="7224544" cy="697140"/>
          </a:xfrm>
        </p:spPr>
        <p:txBody>
          <a:bodyPr>
            <a:normAutofit/>
          </a:bodyPr>
          <a:lstStyle/>
          <a:p>
            <a:r>
              <a:rPr lang="sv-SE" dirty="0"/>
              <a:t>Avsluta Min vårdplan</a:t>
            </a:r>
          </a:p>
        </p:txBody>
      </p:sp>
      <p:sp>
        <p:nvSpPr>
          <p:cNvPr id="3" name="Platshållare för innehåll 2">
            <a:extLst>
              <a:ext uri="{FF2B5EF4-FFF2-40B4-BE49-F238E27FC236}">
                <a16:creationId xmlns:a16="http://schemas.microsoft.com/office/drawing/2014/main" id="{ECB8A3FA-6140-7C7B-DF7A-D23442DA81A1}"/>
              </a:ext>
            </a:extLst>
          </p:cNvPr>
          <p:cNvSpPr>
            <a:spLocks noGrp="1"/>
          </p:cNvSpPr>
          <p:nvPr>
            <p:ph sz="half" idx="1"/>
          </p:nvPr>
        </p:nvSpPr>
        <p:spPr>
          <a:xfrm>
            <a:off x="501650" y="812688"/>
            <a:ext cx="3700077" cy="3772012"/>
          </a:xfrm>
        </p:spPr>
        <p:txBody>
          <a:bodyPr vert="horz" lIns="91440" tIns="45720" rIns="91440" bIns="45720" rtlCol="0" anchor="t">
            <a:normAutofit/>
          </a:bodyPr>
          <a:lstStyle/>
          <a:p>
            <a:pPr>
              <a:spcBef>
                <a:spcPts val="0"/>
              </a:spcBef>
              <a:buAutoNum type="arabicPeriod"/>
            </a:pPr>
            <a:r>
              <a:rPr lang="sv-SE" sz="1400" dirty="0"/>
              <a:t>Gå in i patientens översikt. </a:t>
            </a:r>
            <a:r>
              <a:rPr lang="sv-SE" sz="1400" b="1" dirty="0"/>
              <a:t>Försäkra dig om att du har valt rätt patient</a:t>
            </a:r>
            <a:r>
              <a:rPr lang="sv-SE" sz="1400" dirty="0"/>
              <a:t>. Vidmakthållna (låst </a:t>
            </a:r>
            <a:r>
              <a:rPr lang="sv-SE" sz="1400" dirty="0" err="1"/>
              <a:t>läsläge</a:t>
            </a:r>
            <a:r>
              <a:rPr lang="sv-SE" sz="1400" dirty="0"/>
              <a:t>) eller avslutade vårdplaner/moment går inte att aktivera igen.</a:t>
            </a:r>
          </a:p>
          <a:p>
            <a:pPr>
              <a:spcBef>
                <a:spcPts val="0"/>
              </a:spcBef>
              <a:buAutoNum type="arabicPeriod"/>
            </a:pPr>
            <a:r>
              <a:rPr lang="sv-SE" sz="1400" dirty="0"/>
              <a:t>Skrolla längst ner i vyn och klicka på Avsluta.  </a:t>
            </a:r>
          </a:p>
          <a:p>
            <a:pPr>
              <a:spcBef>
                <a:spcPts val="0"/>
              </a:spcBef>
              <a:buAutoNum type="arabicPeriod"/>
            </a:pPr>
            <a:r>
              <a:rPr lang="sv-SE" sz="1400" dirty="0"/>
              <a:t>Välj avslutningsorsak.</a:t>
            </a:r>
          </a:p>
          <a:p>
            <a:pPr>
              <a:spcBef>
                <a:spcPts val="0"/>
              </a:spcBef>
              <a:buAutoNum type="arabicPeriod"/>
            </a:pPr>
            <a:r>
              <a:rPr lang="sv-SE" sz="1400" dirty="0"/>
              <a:t>Bocka </a:t>
            </a:r>
            <a:r>
              <a:rPr lang="sv-SE" sz="1400" b="1" dirty="0"/>
              <a:t>ur </a:t>
            </a:r>
            <a:r>
              <a:rPr lang="sv-SE" sz="1400" dirty="0"/>
              <a:t>den förifyllda boxen för att skicka meddelande om avslut. Denna informationsinsats behövs inte och kan leda till oro och missförstånd.</a:t>
            </a:r>
          </a:p>
          <a:p>
            <a:pPr>
              <a:spcBef>
                <a:spcPts val="0"/>
              </a:spcBef>
              <a:buAutoNum type="arabicPeriod"/>
            </a:pPr>
            <a:r>
              <a:rPr lang="sv-SE" sz="1400" dirty="0"/>
              <a:t>Klicka på </a:t>
            </a:r>
            <a:r>
              <a:rPr lang="sv-SE" sz="1400" i="1" dirty="0"/>
              <a:t>Avsluta moment</a:t>
            </a:r>
            <a:r>
              <a:rPr lang="sv-SE" sz="1400" dirty="0"/>
              <a:t>.</a:t>
            </a:r>
          </a:p>
          <a:p>
            <a:pPr marL="0" indent="0">
              <a:spcBef>
                <a:spcPts val="0"/>
              </a:spcBef>
              <a:buNone/>
            </a:pPr>
            <a:endParaRPr lang="sv-SE" sz="1400" dirty="0"/>
          </a:p>
          <a:p>
            <a:pPr marL="0" indent="0">
              <a:spcBef>
                <a:spcPts val="0"/>
              </a:spcBef>
              <a:buNone/>
            </a:pPr>
            <a:r>
              <a:rPr lang="sv-SE" sz="1400" dirty="0"/>
              <a:t>Vårdplanen flyttas nu till fliken Avslutade och patienten har inte längre tillgång till den. </a:t>
            </a:r>
          </a:p>
          <a:p>
            <a:pPr marL="0" indent="0">
              <a:spcBef>
                <a:spcPts val="0"/>
              </a:spcBef>
              <a:buNone/>
            </a:pPr>
            <a:r>
              <a:rPr lang="sv-SE" sz="1400" dirty="0"/>
              <a:t>Du kan vid behov starta en ny Min vårdplan.</a:t>
            </a:r>
            <a:endParaRPr lang="en-US" sz="1400" dirty="0"/>
          </a:p>
          <a:p>
            <a:pPr marL="0" indent="0">
              <a:spcBef>
                <a:spcPts val="0"/>
              </a:spcBef>
              <a:buNone/>
            </a:pPr>
            <a:endParaRPr lang="sv-SE" sz="1500" dirty="0"/>
          </a:p>
          <a:p>
            <a:pPr marL="0" indent="0">
              <a:spcBef>
                <a:spcPts val="0"/>
              </a:spcBef>
              <a:buNone/>
            </a:pPr>
            <a:endParaRPr lang="sv-SE" sz="1500" dirty="0"/>
          </a:p>
          <a:p>
            <a:pPr marL="0" indent="0">
              <a:spcBef>
                <a:spcPts val="0"/>
              </a:spcBef>
              <a:buNone/>
            </a:pPr>
            <a:endParaRPr lang="sv-SE" sz="1500" dirty="0"/>
          </a:p>
          <a:p>
            <a:pPr marL="0" indent="0">
              <a:buNone/>
            </a:pPr>
            <a:endParaRPr lang="sv-SE" sz="1500" dirty="0"/>
          </a:p>
        </p:txBody>
      </p:sp>
      <p:sp>
        <p:nvSpPr>
          <p:cNvPr id="5" name="Platshållare för datum 4">
            <a:extLst>
              <a:ext uri="{FF2B5EF4-FFF2-40B4-BE49-F238E27FC236}">
                <a16:creationId xmlns:a16="http://schemas.microsoft.com/office/drawing/2014/main" id="{999DD8AB-FBAC-1666-EB36-2DAE19209645}"/>
              </a:ext>
            </a:extLst>
          </p:cNvPr>
          <p:cNvSpPr>
            <a:spLocks noGrp="1"/>
          </p:cNvSpPr>
          <p:nvPr>
            <p:ph type="dt" sz="half" idx="10"/>
          </p:nvPr>
        </p:nvSpPr>
        <p:spPr/>
        <p:txBody>
          <a:bodyPr/>
          <a:lstStyle/>
          <a:p>
            <a:fld id="{7D102A12-8DDB-409F-9BEB-13F52B8325E2}" type="datetime1">
              <a:rPr lang="sv-SE" smtClean="0"/>
              <a:t>2024-09-30</a:t>
            </a:fld>
            <a:endParaRPr lang="sv-SE" dirty="0"/>
          </a:p>
        </p:txBody>
      </p:sp>
      <p:sp>
        <p:nvSpPr>
          <p:cNvPr id="6" name="Platshållare för sidfot 5">
            <a:extLst>
              <a:ext uri="{FF2B5EF4-FFF2-40B4-BE49-F238E27FC236}">
                <a16:creationId xmlns:a16="http://schemas.microsoft.com/office/drawing/2014/main" id="{E4DF676D-303E-D451-4E26-9BE87041245A}"/>
              </a:ext>
            </a:extLst>
          </p:cNvPr>
          <p:cNvSpPr>
            <a:spLocks noGrp="1"/>
          </p:cNvSpPr>
          <p:nvPr>
            <p:ph type="ftr" sz="quarter" idx="3"/>
          </p:nvPr>
        </p:nvSpPr>
        <p:spPr/>
        <p:txBody>
          <a:bodyPr/>
          <a:lstStyle/>
          <a:p>
            <a:r>
              <a:rPr lang="sv-SE" dirty="0"/>
              <a:t>Utbildning Min vårdplan via 1177 Vårdguiden</a:t>
            </a:r>
          </a:p>
        </p:txBody>
      </p:sp>
      <p:pic>
        <p:nvPicPr>
          <p:cNvPr id="14" name="Bildobjekt 13">
            <a:extLst>
              <a:ext uri="{FF2B5EF4-FFF2-40B4-BE49-F238E27FC236}">
                <a16:creationId xmlns:a16="http://schemas.microsoft.com/office/drawing/2014/main" id="{4DD47849-D4F8-F7BB-36FE-519D41129A32}"/>
              </a:ext>
            </a:extLst>
          </p:cNvPr>
          <p:cNvPicPr>
            <a:picLocks noChangeAspect="1"/>
          </p:cNvPicPr>
          <p:nvPr/>
        </p:nvPicPr>
        <p:blipFill rotWithShape="1">
          <a:blip r:embed="rId2"/>
          <a:srcRect l="24792" t="45555" r="36042" b="12470"/>
          <a:stretch/>
        </p:blipFill>
        <p:spPr>
          <a:xfrm>
            <a:off x="4756151" y="2171699"/>
            <a:ext cx="3956102" cy="2384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ktangel: rundade hörn 14">
            <a:extLst>
              <a:ext uri="{FF2B5EF4-FFF2-40B4-BE49-F238E27FC236}">
                <a16:creationId xmlns:a16="http://schemas.microsoft.com/office/drawing/2014/main" id="{A4BC380E-8F8E-E44E-2A44-5493FF712899}"/>
              </a:ext>
            </a:extLst>
          </p:cNvPr>
          <p:cNvSpPr/>
          <p:nvPr/>
        </p:nvSpPr>
        <p:spPr>
          <a:xfrm>
            <a:off x="4826001" y="2866862"/>
            <a:ext cx="184150" cy="193838"/>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17" name="Bildobjekt 16">
            <a:extLst>
              <a:ext uri="{FF2B5EF4-FFF2-40B4-BE49-F238E27FC236}">
                <a16:creationId xmlns:a16="http://schemas.microsoft.com/office/drawing/2014/main" id="{B632C53C-498A-1B30-704B-2F48A6AE8A1C}"/>
              </a:ext>
            </a:extLst>
          </p:cNvPr>
          <p:cNvPicPr>
            <a:picLocks noChangeAspect="1"/>
          </p:cNvPicPr>
          <p:nvPr/>
        </p:nvPicPr>
        <p:blipFill rotWithShape="1">
          <a:blip r:embed="rId3"/>
          <a:srcRect l="58193" t="56543" r="22458" b="37284"/>
          <a:stretch/>
        </p:blipFill>
        <p:spPr>
          <a:xfrm>
            <a:off x="5239709" y="1349230"/>
            <a:ext cx="2177740" cy="390813"/>
          </a:xfrm>
          <a:prstGeom prst="rect">
            <a:avLst/>
          </a:prstGeom>
        </p:spPr>
      </p:pic>
      <p:sp>
        <p:nvSpPr>
          <p:cNvPr id="18" name="Rektangel: rundade hörn 17">
            <a:extLst>
              <a:ext uri="{FF2B5EF4-FFF2-40B4-BE49-F238E27FC236}">
                <a16:creationId xmlns:a16="http://schemas.microsoft.com/office/drawing/2014/main" id="{E7E08919-EFA9-BD46-4B1C-0DD9A5FA3F7B}"/>
              </a:ext>
            </a:extLst>
          </p:cNvPr>
          <p:cNvSpPr/>
          <p:nvPr/>
        </p:nvSpPr>
        <p:spPr>
          <a:xfrm>
            <a:off x="5308600" y="1349230"/>
            <a:ext cx="882650" cy="42086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9" name="Rektangel: rundade hörn 18">
            <a:extLst>
              <a:ext uri="{FF2B5EF4-FFF2-40B4-BE49-F238E27FC236}">
                <a16:creationId xmlns:a16="http://schemas.microsoft.com/office/drawing/2014/main" id="{AD41B20F-CDD2-6897-23F4-36C39403346E}"/>
              </a:ext>
            </a:extLst>
          </p:cNvPr>
          <p:cNvSpPr/>
          <p:nvPr/>
        </p:nvSpPr>
        <p:spPr>
          <a:xfrm>
            <a:off x="4826000" y="2228523"/>
            <a:ext cx="927099" cy="236731"/>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0" name="Rektangel: rundade hörn 19">
            <a:extLst>
              <a:ext uri="{FF2B5EF4-FFF2-40B4-BE49-F238E27FC236}">
                <a16:creationId xmlns:a16="http://schemas.microsoft.com/office/drawing/2014/main" id="{027BAA10-A314-28EF-250C-DDA75086258A}"/>
              </a:ext>
            </a:extLst>
          </p:cNvPr>
          <p:cNvSpPr/>
          <p:nvPr/>
        </p:nvSpPr>
        <p:spPr>
          <a:xfrm>
            <a:off x="7036300" y="4135720"/>
            <a:ext cx="1396500" cy="42086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649437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71839D-22DD-B736-041C-41CC0525E818}"/>
              </a:ext>
            </a:extLst>
          </p:cNvPr>
          <p:cNvSpPr>
            <a:spLocks noGrp="1"/>
          </p:cNvSpPr>
          <p:nvPr>
            <p:ph type="title"/>
          </p:nvPr>
        </p:nvSpPr>
        <p:spPr>
          <a:xfrm>
            <a:off x="694406" y="35202"/>
            <a:ext cx="7224544" cy="697140"/>
          </a:xfrm>
        </p:spPr>
        <p:txBody>
          <a:bodyPr/>
          <a:lstStyle/>
          <a:p>
            <a:r>
              <a:rPr lang="sv-SE" dirty="0"/>
              <a:t>Gallra en eller flera Min vårdplan</a:t>
            </a:r>
          </a:p>
        </p:txBody>
      </p:sp>
      <p:sp>
        <p:nvSpPr>
          <p:cNvPr id="3" name="Platshållare för innehåll 2">
            <a:extLst>
              <a:ext uri="{FF2B5EF4-FFF2-40B4-BE49-F238E27FC236}">
                <a16:creationId xmlns:a16="http://schemas.microsoft.com/office/drawing/2014/main" id="{A4497653-DF4C-E6E3-7DD8-5A2C379666BD}"/>
              </a:ext>
            </a:extLst>
          </p:cNvPr>
          <p:cNvSpPr>
            <a:spLocks noGrp="1"/>
          </p:cNvSpPr>
          <p:nvPr>
            <p:ph sz="half" idx="1"/>
          </p:nvPr>
        </p:nvSpPr>
        <p:spPr>
          <a:xfrm>
            <a:off x="959727" y="808114"/>
            <a:ext cx="3507321" cy="3753883"/>
          </a:xfrm>
        </p:spPr>
        <p:txBody>
          <a:bodyPr>
            <a:normAutofit/>
          </a:bodyPr>
          <a:lstStyle/>
          <a:p>
            <a:pPr marL="0" indent="0">
              <a:spcBef>
                <a:spcPts val="0"/>
              </a:spcBef>
              <a:buNone/>
            </a:pPr>
            <a:r>
              <a:rPr lang="sv-SE" sz="1600" dirty="0"/>
              <a:t>Efter att min vårdplan avslutats ska den gallras (raderas) från systemet.</a:t>
            </a:r>
          </a:p>
          <a:p>
            <a:pPr marL="0" indent="0">
              <a:spcBef>
                <a:spcPts val="0"/>
              </a:spcBef>
              <a:buNone/>
            </a:pPr>
            <a:endParaRPr lang="sv-SE" sz="1600" dirty="0"/>
          </a:p>
          <a:p>
            <a:pPr>
              <a:spcBef>
                <a:spcPts val="0"/>
              </a:spcBef>
              <a:buAutoNum type="arabicPeriod"/>
            </a:pPr>
            <a:r>
              <a:rPr lang="sv-SE" sz="1600" dirty="0"/>
              <a:t>Gå till fliken Avslutade i Hanterafliken och klicka på Min vårdplan x eller y.</a:t>
            </a:r>
          </a:p>
          <a:p>
            <a:pPr>
              <a:spcBef>
                <a:spcPts val="0"/>
              </a:spcBef>
              <a:buAutoNum type="arabicPeriod"/>
            </a:pPr>
            <a:r>
              <a:rPr lang="sv-SE" dirty="0"/>
              <a:t>Klicka på Gallra moment.</a:t>
            </a:r>
            <a:r>
              <a:rPr lang="sv-SE" sz="1600" dirty="0"/>
              <a:t>  </a:t>
            </a:r>
            <a:endParaRPr lang="en-US" dirty="0"/>
          </a:p>
          <a:p>
            <a:pPr>
              <a:spcBef>
                <a:spcPts val="0"/>
              </a:spcBef>
              <a:buAutoNum type="arabicPeriod"/>
            </a:pPr>
            <a:r>
              <a:rPr lang="en-US" sz="1600" dirty="0"/>
              <a:t>B</a:t>
            </a:r>
            <a:r>
              <a:rPr lang="sv-SE" sz="1600" dirty="0" err="1"/>
              <a:t>ocka</a:t>
            </a:r>
            <a:r>
              <a:rPr lang="sv-SE" sz="1600" dirty="0"/>
              <a:t> i en eller flera rutor till vänster i listan (gärna alla).</a:t>
            </a:r>
          </a:p>
          <a:p>
            <a:pPr>
              <a:spcBef>
                <a:spcPts val="0"/>
              </a:spcBef>
              <a:buAutoNum type="arabicPeriod"/>
            </a:pPr>
            <a:r>
              <a:rPr lang="sv-SE" dirty="0"/>
              <a:t>Klicka på Gallra valda moment.</a:t>
            </a:r>
          </a:p>
          <a:p>
            <a:pPr marL="0" indent="0">
              <a:spcBef>
                <a:spcPts val="0"/>
              </a:spcBef>
              <a:buNone/>
            </a:pPr>
            <a:endParaRPr lang="sv-SE" sz="1600" dirty="0"/>
          </a:p>
          <a:p>
            <a:pPr marL="0" indent="0">
              <a:spcBef>
                <a:spcPts val="0"/>
              </a:spcBef>
              <a:buNone/>
            </a:pPr>
            <a:r>
              <a:rPr lang="sv-SE" sz="1600" dirty="0"/>
              <a:t>Vårdplanen/vårdplanerna försvinner nu från listan Avslutade och kan inte återskapas. </a:t>
            </a:r>
          </a:p>
          <a:p>
            <a:endParaRPr lang="sv-SE" dirty="0"/>
          </a:p>
        </p:txBody>
      </p:sp>
      <p:sp>
        <p:nvSpPr>
          <p:cNvPr id="5" name="Platshållare för datum 4">
            <a:extLst>
              <a:ext uri="{FF2B5EF4-FFF2-40B4-BE49-F238E27FC236}">
                <a16:creationId xmlns:a16="http://schemas.microsoft.com/office/drawing/2014/main" id="{3169B431-A82A-236B-6A21-D231E68B7127}"/>
              </a:ext>
            </a:extLst>
          </p:cNvPr>
          <p:cNvSpPr>
            <a:spLocks noGrp="1"/>
          </p:cNvSpPr>
          <p:nvPr>
            <p:ph type="dt" sz="half" idx="10"/>
          </p:nvPr>
        </p:nvSpPr>
        <p:spPr/>
        <p:txBody>
          <a:bodyPr/>
          <a:lstStyle/>
          <a:p>
            <a:fld id="{7D102A12-8DDB-409F-9BEB-13F52B8325E2}" type="datetime1">
              <a:rPr lang="sv-SE" smtClean="0"/>
              <a:t>2024-09-30</a:t>
            </a:fld>
            <a:endParaRPr lang="sv-SE" dirty="0"/>
          </a:p>
        </p:txBody>
      </p:sp>
      <p:sp>
        <p:nvSpPr>
          <p:cNvPr id="6" name="Platshållare för sidfot 5">
            <a:extLst>
              <a:ext uri="{FF2B5EF4-FFF2-40B4-BE49-F238E27FC236}">
                <a16:creationId xmlns:a16="http://schemas.microsoft.com/office/drawing/2014/main" id="{E39D4898-AE50-A845-CF36-8678B91A60BE}"/>
              </a:ext>
            </a:extLst>
          </p:cNvPr>
          <p:cNvSpPr>
            <a:spLocks noGrp="1"/>
          </p:cNvSpPr>
          <p:nvPr>
            <p:ph type="ftr" sz="quarter" idx="3"/>
          </p:nvPr>
        </p:nvSpPr>
        <p:spPr/>
        <p:txBody>
          <a:bodyPr/>
          <a:lstStyle/>
          <a:p>
            <a:r>
              <a:rPr lang="sv-SE"/>
              <a:t>Utbildning Min vårdplan via 1177 Vårdguiden</a:t>
            </a:r>
            <a:endParaRPr lang="sv-SE" dirty="0"/>
          </a:p>
        </p:txBody>
      </p:sp>
      <p:pic>
        <p:nvPicPr>
          <p:cNvPr id="15" name="Platshållare för innehåll 14">
            <a:extLst>
              <a:ext uri="{FF2B5EF4-FFF2-40B4-BE49-F238E27FC236}">
                <a16:creationId xmlns:a16="http://schemas.microsoft.com/office/drawing/2014/main" id="{E59EDAF7-E234-44C8-17C1-25723FB8A3FC}"/>
              </a:ext>
            </a:extLst>
          </p:cNvPr>
          <p:cNvPicPr>
            <a:picLocks noGrp="1" noChangeAspect="1"/>
          </p:cNvPicPr>
          <p:nvPr>
            <p:ph sz="half" idx="2"/>
          </p:nvPr>
        </p:nvPicPr>
        <p:blipFill rotWithShape="1">
          <a:blip r:embed="rId2"/>
          <a:srcRect l="23089" t="19611" r="24251" b="43199"/>
          <a:stretch/>
        </p:blipFill>
        <p:spPr>
          <a:xfrm>
            <a:off x="4572000" y="3136304"/>
            <a:ext cx="4070350" cy="16169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Bildobjekt 15">
            <a:extLst>
              <a:ext uri="{FF2B5EF4-FFF2-40B4-BE49-F238E27FC236}">
                <a16:creationId xmlns:a16="http://schemas.microsoft.com/office/drawing/2014/main" id="{52BDC374-5C75-2BE9-36F0-784641C8EFE7}"/>
              </a:ext>
            </a:extLst>
          </p:cNvPr>
          <p:cNvPicPr>
            <a:picLocks noChangeAspect="1"/>
          </p:cNvPicPr>
          <p:nvPr/>
        </p:nvPicPr>
        <p:blipFill rotWithShape="1">
          <a:blip r:embed="rId3"/>
          <a:srcRect l="23681" t="13805" r="25902" b="35679"/>
          <a:stretch/>
        </p:blipFill>
        <p:spPr>
          <a:xfrm>
            <a:off x="4572000" y="638838"/>
            <a:ext cx="4070350" cy="22941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ktangel: rundade hörn 16">
            <a:extLst>
              <a:ext uri="{FF2B5EF4-FFF2-40B4-BE49-F238E27FC236}">
                <a16:creationId xmlns:a16="http://schemas.microsoft.com/office/drawing/2014/main" id="{BFCDE2F3-5861-6CAE-ECB5-6F30CFFEC10A}"/>
              </a:ext>
            </a:extLst>
          </p:cNvPr>
          <p:cNvSpPr/>
          <p:nvPr/>
        </p:nvSpPr>
        <p:spPr>
          <a:xfrm>
            <a:off x="5549900" y="638838"/>
            <a:ext cx="476250" cy="252702"/>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8" name="Rektangel: rundade hörn 17">
            <a:extLst>
              <a:ext uri="{FF2B5EF4-FFF2-40B4-BE49-F238E27FC236}">
                <a16:creationId xmlns:a16="http://schemas.microsoft.com/office/drawing/2014/main" id="{31E1B5C2-B535-BA17-BECA-3A0CEF868A13}"/>
              </a:ext>
            </a:extLst>
          </p:cNvPr>
          <p:cNvSpPr/>
          <p:nvPr/>
        </p:nvSpPr>
        <p:spPr>
          <a:xfrm>
            <a:off x="4664254" y="2679700"/>
            <a:ext cx="752296" cy="253239"/>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9" name="Rektangel: rundade hörn 18">
            <a:extLst>
              <a:ext uri="{FF2B5EF4-FFF2-40B4-BE49-F238E27FC236}">
                <a16:creationId xmlns:a16="http://schemas.microsoft.com/office/drawing/2014/main" id="{049FB082-1CBE-0AE2-74D7-421CD1F723AE}"/>
              </a:ext>
            </a:extLst>
          </p:cNvPr>
          <p:cNvSpPr/>
          <p:nvPr/>
        </p:nvSpPr>
        <p:spPr>
          <a:xfrm>
            <a:off x="4730749" y="3790950"/>
            <a:ext cx="171451" cy="882650"/>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3" name="Rektangel: rundade hörn 22">
            <a:extLst>
              <a:ext uri="{FF2B5EF4-FFF2-40B4-BE49-F238E27FC236}">
                <a16:creationId xmlns:a16="http://schemas.microsoft.com/office/drawing/2014/main" id="{425507A4-6933-0AE0-025F-242FF8A14F30}"/>
              </a:ext>
            </a:extLst>
          </p:cNvPr>
          <p:cNvSpPr/>
          <p:nvPr/>
        </p:nvSpPr>
        <p:spPr>
          <a:xfrm>
            <a:off x="4686658" y="3219367"/>
            <a:ext cx="977542" cy="298533"/>
          </a:xfrm>
          <a:prstGeom prst="roundRect">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62800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datum 4"/>
          <p:cNvSpPr>
            <a:spLocks noGrp="1"/>
          </p:cNvSpPr>
          <p:nvPr>
            <p:ph type="dt" sz="half" idx="2"/>
          </p:nvPr>
        </p:nvSpPr>
        <p:spPr/>
        <p:txBody>
          <a:bodyPr/>
          <a:lstStyle/>
          <a:p>
            <a:fld id="{97A11789-B487-4605-B7E3-6136EA46A516}" type="datetime1">
              <a:rPr lang="sv-SE" smtClean="0"/>
              <a:t>2024-09-30</a:t>
            </a:fld>
            <a:endParaRPr lang="sv-SE" dirty="0"/>
          </a:p>
        </p:txBody>
      </p:sp>
      <p:sp>
        <p:nvSpPr>
          <p:cNvPr id="6" name="Platshållare för sidfot 5"/>
          <p:cNvSpPr>
            <a:spLocks noGrp="1"/>
          </p:cNvSpPr>
          <p:nvPr>
            <p:ph type="ftr" sz="quarter" idx="3"/>
          </p:nvPr>
        </p:nvSpPr>
        <p:spPr/>
        <p:txBody>
          <a:bodyPr/>
          <a:lstStyle/>
          <a:p>
            <a:r>
              <a:rPr lang="sv-SE" dirty="0">
                <a:latin typeface="Arial"/>
                <a:cs typeface="Arial"/>
              </a:rPr>
              <a:t>Utbildning Min vårdplan via 1177</a:t>
            </a:r>
          </a:p>
        </p:txBody>
      </p:sp>
      <p:sp>
        <p:nvSpPr>
          <p:cNvPr id="12" name="Rubrik 1"/>
          <p:cNvSpPr>
            <a:spLocks noGrp="1"/>
          </p:cNvSpPr>
          <p:nvPr>
            <p:ph type="ctrTitle"/>
          </p:nvPr>
        </p:nvSpPr>
        <p:spPr>
          <a:xfrm>
            <a:off x="388127" y="468185"/>
            <a:ext cx="8548704" cy="604597"/>
          </a:xfrm>
        </p:spPr>
        <p:txBody>
          <a:bodyPr/>
          <a:lstStyle/>
          <a:p>
            <a:r>
              <a:rPr lang="sv-SE" dirty="0"/>
              <a:t>Information om e-tjänsterna på 1177.se</a:t>
            </a:r>
            <a:br>
              <a:rPr lang="sv-SE" dirty="0">
                <a:solidFill>
                  <a:srgbClr val="FF0000"/>
                </a:solidFill>
              </a:rPr>
            </a:br>
            <a:endParaRPr lang="sv-SE" dirty="0">
              <a:solidFill>
                <a:srgbClr val="FF0000"/>
              </a:solidFill>
            </a:endParaRPr>
          </a:p>
        </p:txBody>
      </p:sp>
      <p:sp>
        <p:nvSpPr>
          <p:cNvPr id="3" name="Rektangel 2"/>
          <p:cNvSpPr/>
          <p:nvPr/>
        </p:nvSpPr>
        <p:spPr>
          <a:xfrm>
            <a:off x="5071901" y="1971511"/>
            <a:ext cx="4572000" cy="338554"/>
          </a:xfrm>
          <a:prstGeom prst="rect">
            <a:avLst/>
          </a:prstGeom>
        </p:spPr>
        <p:txBody>
          <a:bodyPr>
            <a:spAutoFit/>
          </a:bodyPr>
          <a:lstStyle/>
          <a:p>
            <a:endParaRPr lang="sv-SE" sz="1600" dirty="0"/>
          </a:p>
        </p:txBody>
      </p:sp>
      <p:pic>
        <p:nvPicPr>
          <p:cNvPr id="7" name="Bildobjekt 7">
            <a:extLst>
              <a:ext uri="{FF2B5EF4-FFF2-40B4-BE49-F238E27FC236}">
                <a16:creationId xmlns:a16="http://schemas.microsoft.com/office/drawing/2014/main" id="{2EE7D985-C549-09A5-8859-324C69BA54F3}"/>
              </a:ext>
            </a:extLst>
          </p:cNvPr>
          <p:cNvPicPr>
            <a:picLocks noChangeAspect="1"/>
          </p:cNvPicPr>
          <p:nvPr/>
        </p:nvPicPr>
        <p:blipFill>
          <a:blip r:embed="rId2"/>
          <a:stretch>
            <a:fillRect/>
          </a:stretch>
        </p:blipFill>
        <p:spPr>
          <a:xfrm>
            <a:off x="1967164" y="1196351"/>
            <a:ext cx="4948988" cy="3091693"/>
          </a:xfrm>
          <a:prstGeom prst="rect">
            <a:avLst/>
          </a:prstGeom>
        </p:spPr>
      </p:pic>
      <p:pic>
        <p:nvPicPr>
          <p:cNvPr id="4" name="Bildobjekt 3">
            <a:extLst>
              <a:ext uri="{FF2B5EF4-FFF2-40B4-BE49-F238E27FC236}">
                <a16:creationId xmlns:a16="http://schemas.microsoft.com/office/drawing/2014/main" id="{7214E8DD-184A-C2B4-D67A-F3F114176BF5}"/>
              </a:ext>
            </a:extLst>
          </p:cNvPr>
          <p:cNvPicPr>
            <a:picLocks noChangeAspect="1"/>
          </p:cNvPicPr>
          <p:nvPr/>
        </p:nvPicPr>
        <p:blipFill rotWithShape="1">
          <a:blip r:embed="rId3"/>
          <a:srcRect l="20763" t="12716" r="23820" b="9103"/>
          <a:stretch/>
        </p:blipFill>
        <p:spPr>
          <a:xfrm>
            <a:off x="1708786" y="751013"/>
            <a:ext cx="5067300" cy="4021265"/>
          </a:xfrm>
          <a:prstGeom prst="rect">
            <a:avLst/>
          </a:prstGeom>
        </p:spPr>
      </p:pic>
    </p:spTree>
    <p:extLst>
      <p:ext uri="{BB962C8B-B14F-4D97-AF65-F5344CB8AC3E}">
        <p14:creationId xmlns:p14="http://schemas.microsoft.com/office/powerpoint/2010/main" val="39933631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06A14F-7E2F-623C-4516-FC6C1EA167AC}"/>
              </a:ext>
            </a:extLst>
          </p:cNvPr>
          <p:cNvSpPr>
            <a:spLocks noGrp="1"/>
          </p:cNvSpPr>
          <p:nvPr>
            <p:ph type="title"/>
          </p:nvPr>
        </p:nvSpPr>
        <p:spPr>
          <a:xfrm>
            <a:off x="2903547" y="937844"/>
            <a:ext cx="5339461" cy="577022"/>
          </a:xfrm>
        </p:spPr>
        <p:txBody>
          <a:bodyPr/>
          <a:lstStyle/>
          <a:p>
            <a:r>
              <a:rPr lang="sv-SE" dirty="0"/>
              <a:t>Länkar</a:t>
            </a:r>
          </a:p>
        </p:txBody>
      </p:sp>
      <p:sp>
        <p:nvSpPr>
          <p:cNvPr id="3" name="Platshållare för innehåll 2">
            <a:extLst>
              <a:ext uri="{FF2B5EF4-FFF2-40B4-BE49-F238E27FC236}">
                <a16:creationId xmlns:a16="http://schemas.microsoft.com/office/drawing/2014/main" id="{640727A1-0FD4-46D9-0876-C64B36FB5F46}"/>
              </a:ext>
            </a:extLst>
          </p:cNvPr>
          <p:cNvSpPr>
            <a:spLocks noGrp="1"/>
          </p:cNvSpPr>
          <p:nvPr>
            <p:ph idx="1"/>
          </p:nvPr>
        </p:nvSpPr>
        <p:spPr>
          <a:xfrm>
            <a:off x="1839247" y="1587709"/>
            <a:ext cx="5339460" cy="2329436"/>
          </a:xfrm>
        </p:spPr>
        <p:txBody>
          <a:bodyPr/>
          <a:lstStyle/>
          <a:p>
            <a:endParaRPr lang="sv-SE" dirty="0"/>
          </a:p>
          <a:p>
            <a:pPr marL="0" indent="0">
              <a:buNone/>
            </a:pPr>
            <a:r>
              <a:rPr lang="sv-SE" dirty="0">
                <a:hlinkClick r:id="rId2"/>
              </a:rPr>
              <a:t>Manual, bilaga och patientbroschyr  - Arbeta med Min vårdplan, Cancercentrum</a:t>
            </a:r>
            <a:endParaRPr lang="sv-SE" dirty="0"/>
          </a:p>
          <a:p>
            <a:pPr marL="0" indent="0">
              <a:buNone/>
            </a:pPr>
            <a:endParaRPr lang="sv-SE" dirty="0"/>
          </a:p>
          <a:p>
            <a:pPr marL="0" indent="0">
              <a:buNone/>
            </a:pPr>
            <a:r>
              <a:rPr lang="sv-SE" dirty="0">
                <a:hlinkClick r:id="rId3"/>
              </a:rPr>
              <a:t>PDF-versioner av Min vårdplan och tillhörande stödmaterial – För vårdpersonal, Cancercentrum</a:t>
            </a:r>
            <a:endParaRPr lang="sv-SE" dirty="0"/>
          </a:p>
          <a:p>
            <a:pPr marL="0" indent="0">
              <a:buNone/>
            </a:pPr>
            <a:endParaRPr lang="sv-SE" dirty="0"/>
          </a:p>
          <a:p>
            <a:pPr marL="0" indent="0">
              <a:buNone/>
            </a:pPr>
            <a:endParaRPr lang="sv-SE" dirty="0"/>
          </a:p>
          <a:p>
            <a:pPr marL="0" indent="0">
              <a:buNone/>
            </a:pPr>
            <a:endParaRPr lang="sv-SE" dirty="0"/>
          </a:p>
          <a:p>
            <a:endParaRPr lang="sv-SE" dirty="0"/>
          </a:p>
        </p:txBody>
      </p:sp>
      <p:sp>
        <p:nvSpPr>
          <p:cNvPr id="4" name="Platshållare för datum 3">
            <a:extLst>
              <a:ext uri="{FF2B5EF4-FFF2-40B4-BE49-F238E27FC236}">
                <a16:creationId xmlns:a16="http://schemas.microsoft.com/office/drawing/2014/main" id="{EF5B936C-2607-6DA8-7036-FBB2F3493580}"/>
              </a:ext>
            </a:extLst>
          </p:cNvPr>
          <p:cNvSpPr>
            <a:spLocks noGrp="1"/>
          </p:cNvSpPr>
          <p:nvPr>
            <p:ph type="dt" sz="half" idx="2"/>
          </p:nvPr>
        </p:nvSpPr>
        <p:spPr/>
        <p:txBody>
          <a:bodyPr/>
          <a:lstStyle/>
          <a:p>
            <a:fld id="{3AD8CB41-110F-4F6C-BE4B-EDEB94C67ADA}" type="datetime1">
              <a:rPr lang="sv-SE" smtClean="0"/>
              <a:t>2024-09-30</a:t>
            </a:fld>
            <a:endParaRPr lang="sv-SE" dirty="0"/>
          </a:p>
        </p:txBody>
      </p:sp>
      <p:sp>
        <p:nvSpPr>
          <p:cNvPr id="5" name="Platshållare för sidfot 4">
            <a:extLst>
              <a:ext uri="{FF2B5EF4-FFF2-40B4-BE49-F238E27FC236}">
                <a16:creationId xmlns:a16="http://schemas.microsoft.com/office/drawing/2014/main" id="{D00595A4-A3C3-6DB3-C875-7FBC050A8490}"/>
              </a:ext>
            </a:extLst>
          </p:cNvPr>
          <p:cNvSpPr>
            <a:spLocks noGrp="1"/>
          </p:cNvSpPr>
          <p:nvPr>
            <p:ph type="ftr" sz="quarter" idx="3"/>
          </p:nvPr>
        </p:nvSpPr>
        <p:spPr/>
        <p:txBody>
          <a:bodyPr/>
          <a:lstStyle/>
          <a:p>
            <a:r>
              <a:rPr lang="sv-SE"/>
              <a:t>Utbildning Min vårdplan via 1177 Vårdguiden</a:t>
            </a:r>
            <a:endParaRPr lang="sv-SE" dirty="0"/>
          </a:p>
        </p:txBody>
      </p:sp>
    </p:spTree>
    <p:extLst>
      <p:ext uri="{BB962C8B-B14F-4D97-AF65-F5344CB8AC3E}">
        <p14:creationId xmlns:p14="http://schemas.microsoft.com/office/powerpoint/2010/main" val="1446886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Övningar</a:t>
            </a:r>
          </a:p>
        </p:txBody>
      </p:sp>
      <p:sp>
        <p:nvSpPr>
          <p:cNvPr id="2" name="Platshållare för datum 1"/>
          <p:cNvSpPr>
            <a:spLocks noGrp="1"/>
          </p:cNvSpPr>
          <p:nvPr>
            <p:ph type="dt" sz="half" idx="10"/>
          </p:nvPr>
        </p:nvSpPr>
        <p:spPr/>
        <p:txBody>
          <a:bodyPr/>
          <a:lstStyle/>
          <a:p>
            <a:fld id="{2EE7C52A-3122-494F-808F-0B2A6BCE9864}" type="datetime1">
              <a:rPr lang="sv-SE" smtClean="0"/>
              <a:t>2024-09-30</a:t>
            </a:fld>
            <a:endParaRPr lang="sv-SE" dirty="0"/>
          </a:p>
        </p:txBody>
      </p:sp>
      <p:sp>
        <p:nvSpPr>
          <p:cNvPr id="4" name="Platshållare för sidfot 3"/>
          <p:cNvSpPr>
            <a:spLocks noGrp="1"/>
          </p:cNvSpPr>
          <p:nvPr>
            <p:ph type="ftr" sz="quarter" idx="11"/>
          </p:nvPr>
        </p:nvSpPr>
        <p:spPr/>
        <p:txBody>
          <a:bodyPr/>
          <a:lstStyle/>
          <a:p>
            <a:r>
              <a:rPr lang="sv-SE" dirty="0">
                <a:latin typeface="Arial"/>
                <a:cs typeface="Arial"/>
              </a:rPr>
              <a:t>Utbildning Min vårdplan via 1177 </a:t>
            </a:r>
            <a:endParaRPr lang="sv-SE" dirty="0"/>
          </a:p>
        </p:txBody>
      </p:sp>
    </p:spTree>
    <p:extLst>
      <p:ext uri="{BB962C8B-B14F-4D97-AF65-F5344CB8AC3E}">
        <p14:creationId xmlns:p14="http://schemas.microsoft.com/office/powerpoint/2010/main" val="25202420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datum 4"/>
          <p:cNvSpPr>
            <a:spLocks noGrp="1"/>
          </p:cNvSpPr>
          <p:nvPr>
            <p:ph type="dt" sz="half" idx="2"/>
          </p:nvPr>
        </p:nvSpPr>
        <p:spPr/>
        <p:txBody>
          <a:bodyPr/>
          <a:lstStyle/>
          <a:p>
            <a:fld id="{37F5C21F-7B83-4956-88DE-BA3A3B3020DD}" type="datetime1">
              <a:rPr lang="sv-SE" smtClean="0"/>
              <a:t>2024-09-30</a:t>
            </a:fld>
            <a:endParaRPr lang="sv-SE" dirty="0"/>
          </a:p>
        </p:txBody>
      </p:sp>
      <p:sp>
        <p:nvSpPr>
          <p:cNvPr id="6" name="Platshållare för sidfot 5"/>
          <p:cNvSpPr>
            <a:spLocks noGrp="1"/>
          </p:cNvSpPr>
          <p:nvPr>
            <p:ph type="ftr" sz="quarter" idx="3"/>
          </p:nvPr>
        </p:nvSpPr>
        <p:spPr/>
        <p:txBody>
          <a:bodyPr/>
          <a:lstStyle/>
          <a:p>
            <a:r>
              <a:rPr lang="sv-SE" dirty="0">
                <a:latin typeface="Arial"/>
                <a:cs typeface="Arial"/>
              </a:rPr>
              <a:t>Utbildning Min vårdplan via 1177</a:t>
            </a:r>
            <a:endParaRPr lang="sv-SE" dirty="0"/>
          </a:p>
        </p:txBody>
      </p:sp>
      <p:sp>
        <p:nvSpPr>
          <p:cNvPr id="12" name="Rubrik 1"/>
          <p:cNvSpPr>
            <a:spLocks noGrp="1"/>
          </p:cNvSpPr>
          <p:nvPr>
            <p:ph type="ctrTitle"/>
          </p:nvPr>
        </p:nvSpPr>
        <p:spPr>
          <a:xfrm>
            <a:off x="388127" y="703929"/>
            <a:ext cx="8548704" cy="604597"/>
          </a:xfrm>
        </p:spPr>
        <p:txBody>
          <a:bodyPr/>
          <a:lstStyle/>
          <a:p>
            <a:r>
              <a:rPr lang="sv-SE" dirty="0"/>
              <a:t>Övningsuppgifter</a:t>
            </a:r>
            <a:br>
              <a:rPr lang="sv-SE" dirty="0"/>
            </a:br>
            <a:br>
              <a:rPr lang="sv-SE" dirty="0">
                <a:solidFill>
                  <a:srgbClr val="FF0000"/>
                </a:solidFill>
              </a:rPr>
            </a:br>
            <a:endParaRPr lang="sv-SE" dirty="0">
              <a:solidFill>
                <a:srgbClr val="FF0000"/>
              </a:solidFill>
            </a:endParaRPr>
          </a:p>
        </p:txBody>
      </p:sp>
      <p:sp>
        <p:nvSpPr>
          <p:cNvPr id="3" name="Rektangel 2"/>
          <p:cNvSpPr/>
          <p:nvPr/>
        </p:nvSpPr>
        <p:spPr>
          <a:xfrm>
            <a:off x="5071901" y="1971511"/>
            <a:ext cx="4572000" cy="338554"/>
          </a:xfrm>
          <a:prstGeom prst="rect">
            <a:avLst/>
          </a:prstGeom>
        </p:spPr>
        <p:txBody>
          <a:bodyPr>
            <a:spAutoFit/>
          </a:bodyPr>
          <a:lstStyle/>
          <a:p>
            <a:endParaRPr lang="sv-SE" sz="1600" dirty="0"/>
          </a:p>
        </p:txBody>
      </p:sp>
      <p:sp>
        <p:nvSpPr>
          <p:cNvPr id="2" name="textruta 1"/>
          <p:cNvSpPr txBox="1"/>
          <p:nvPr/>
        </p:nvSpPr>
        <p:spPr>
          <a:xfrm>
            <a:off x="3121819" y="3710240"/>
            <a:ext cx="184731" cy="369332"/>
          </a:xfrm>
          <a:prstGeom prst="rect">
            <a:avLst/>
          </a:prstGeom>
          <a:noFill/>
        </p:spPr>
        <p:txBody>
          <a:bodyPr wrap="none" rtlCol="0">
            <a:spAutoFit/>
          </a:bodyPr>
          <a:lstStyle/>
          <a:p>
            <a:endParaRPr lang="sv-SE" dirty="0"/>
          </a:p>
        </p:txBody>
      </p:sp>
      <p:sp>
        <p:nvSpPr>
          <p:cNvPr id="4" name="textruta 3"/>
          <p:cNvSpPr txBox="1"/>
          <p:nvPr/>
        </p:nvSpPr>
        <p:spPr>
          <a:xfrm>
            <a:off x="742951" y="1404401"/>
            <a:ext cx="7443787" cy="3139321"/>
          </a:xfrm>
          <a:prstGeom prst="rect">
            <a:avLst/>
          </a:prstGeom>
          <a:noFill/>
        </p:spPr>
        <p:txBody>
          <a:bodyPr wrap="square" rtlCol="0">
            <a:spAutoFit/>
          </a:bodyPr>
          <a:lstStyle/>
          <a:p>
            <a:pPr marL="342900" indent="-342900">
              <a:lnSpc>
                <a:spcPct val="150000"/>
              </a:lnSpc>
              <a:buAutoNum type="arabicPeriod"/>
            </a:pPr>
            <a:r>
              <a:rPr lang="sv-SE" dirty="0"/>
              <a:t>Öppna två fönster i din webbläsare.</a:t>
            </a:r>
          </a:p>
          <a:p>
            <a:pPr marL="342900" indent="-342900">
              <a:lnSpc>
                <a:spcPct val="150000"/>
              </a:lnSpc>
              <a:buAutoNum type="arabicPeriod"/>
            </a:pPr>
            <a:r>
              <a:rPr lang="sv-SE" dirty="0"/>
              <a:t>Logga in via följande länkar med ditt SITHS-kort:</a:t>
            </a:r>
          </a:p>
          <a:p>
            <a:pPr marL="742950" lvl="1" indent="-285750">
              <a:lnSpc>
                <a:spcPct val="150000"/>
              </a:lnSpc>
              <a:buFont typeface="Arial" panose="020B0604020202020204" pitchFamily="34" charset="0"/>
              <a:buChar char="•"/>
            </a:pPr>
            <a:r>
              <a:rPr lang="sv-SE" dirty="0"/>
              <a:t>Som behandlare: </a:t>
            </a:r>
            <a:r>
              <a:rPr lang="sv-SE" dirty="0">
                <a:hlinkClick r:id="rId2"/>
              </a:rPr>
              <a:t>https://dv.personal.sob.1177.se/</a:t>
            </a:r>
            <a:r>
              <a:rPr lang="sv-SE" dirty="0"/>
              <a:t> </a:t>
            </a:r>
          </a:p>
          <a:p>
            <a:pPr marL="742950" lvl="1" indent="-285750">
              <a:lnSpc>
                <a:spcPct val="150000"/>
              </a:lnSpc>
              <a:buFont typeface="Arial" panose="020B0604020202020204" pitchFamily="34" charset="0"/>
              <a:buChar char="•"/>
            </a:pPr>
            <a:r>
              <a:rPr lang="sv-SE" dirty="0"/>
              <a:t>Som invånare: </a:t>
            </a:r>
            <a:r>
              <a:rPr lang="sv-SE" dirty="0">
                <a:hlinkClick r:id="rId3"/>
              </a:rPr>
              <a:t>https://dv.sob.1177.se</a:t>
            </a:r>
            <a:endParaRPr lang="sv-SE" dirty="0"/>
          </a:p>
          <a:p>
            <a:pPr marL="342900" indent="-342900">
              <a:lnSpc>
                <a:spcPct val="150000"/>
              </a:lnSpc>
              <a:buAutoNum type="arabicPeriod"/>
            </a:pPr>
            <a:r>
              <a:rPr lang="sv-SE" dirty="0"/>
              <a:t>Gå igenom övningsuppgifterna med hjälp av manualen.</a:t>
            </a:r>
          </a:p>
          <a:p>
            <a:pPr marL="742950" lvl="1" indent="-285750">
              <a:lnSpc>
                <a:spcPct val="150000"/>
              </a:lnSpc>
              <a:buFont typeface="Arial" panose="020B0604020202020204" pitchFamily="34" charset="0"/>
              <a:buChar char="•"/>
            </a:pPr>
            <a:r>
              <a:rPr lang="sv-SE" dirty="0"/>
              <a:t>Tips! Behåll båda fönstren öppna så att du kan hoppa mellan.</a:t>
            </a:r>
          </a:p>
          <a:p>
            <a:endParaRPr lang="sv-SE" dirty="0"/>
          </a:p>
          <a:p>
            <a:r>
              <a:rPr lang="sv-SE" dirty="0"/>
              <a:t>Lycka till! </a:t>
            </a:r>
          </a:p>
        </p:txBody>
      </p:sp>
    </p:spTree>
    <p:extLst>
      <p:ext uri="{BB962C8B-B14F-4D97-AF65-F5344CB8AC3E}">
        <p14:creationId xmlns:p14="http://schemas.microsoft.com/office/powerpoint/2010/main" val="33168334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RCC_office_vi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6653" y="1461140"/>
            <a:ext cx="3737043" cy="1091744"/>
          </a:xfrm>
          <a:prstGeom prst="rect">
            <a:avLst/>
          </a:prstGeom>
        </p:spPr>
      </p:pic>
    </p:spTree>
    <p:extLst>
      <p:ext uri="{BB962C8B-B14F-4D97-AF65-F5344CB8AC3E}">
        <p14:creationId xmlns:p14="http://schemas.microsoft.com/office/powerpoint/2010/main" val="1743303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92146" y="756625"/>
            <a:ext cx="8040653" cy="604597"/>
          </a:xfrm>
        </p:spPr>
        <p:txBody>
          <a:bodyPr/>
          <a:lstStyle/>
          <a:p>
            <a:r>
              <a:rPr lang="sv-SE" dirty="0"/>
              <a:t>Min vårdplan via 1177 </a:t>
            </a:r>
            <a:br>
              <a:rPr lang="sv-SE" dirty="0"/>
            </a:br>
            <a:endParaRPr lang="sv-SE" dirty="0"/>
          </a:p>
        </p:txBody>
      </p:sp>
      <p:sp>
        <p:nvSpPr>
          <p:cNvPr id="5" name="Platshållare för datum 4"/>
          <p:cNvSpPr>
            <a:spLocks noGrp="1"/>
          </p:cNvSpPr>
          <p:nvPr>
            <p:ph type="dt" sz="half" idx="2"/>
          </p:nvPr>
        </p:nvSpPr>
        <p:spPr/>
        <p:txBody>
          <a:bodyPr/>
          <a:lstStyle/>
          <a:p>
            <a:fld id="{DF69D8CD-CF20-4F44-B906-DB9E04475BF8}" type="datetime1">
              <a:rPr lang="sv-SE" smtClean="0"/>
              <a:t>2024-09-30</a:t>
            </a:fld>
            <a:endParaRPr lang="sv-SE" dirty="0"/>
          </a:p>
        </p:txBody>
      </p:sp>
      <p:sp>
        <p:nvSpPr>
          <p:cNvPr id="6" name="Platshållare för sidfot 5"/>
          <p:cNvSpPr>
            <a:spLocks noGrp="1"/>
          </p:cNvSpPr>
          <p:nvPr>
            <p:ph type="ftr" sz="quarter" idx="3"/>
          </p:nvPr>
        </p:nvSpPr>
        <p:spPr/>
        <p:txBody>
          <a:bodyPr/>
          <a:lstStyle/>
          <a:p>
            <a:r>
              <a:rPr lang="sv-SE" dirty="0">
                <a:latin typeface="Arial"/>
                <a:cs typeface="Arial"/>
              </a:rPr>
              <a:t>Utbildning Min vårdplan via 1177 </a:t>
            </a:r>
          </a:p>
        </p:txBody>
      </p:sp>
      <p:sp>
        <p:nvSpPr>
          <p:cNvPr id="7" name="Rektangel: diagonala rundade hörn 6">
            <a:extLst>
              <a:ext uri="{FF2B5EF4-FFF2-40B4-BE49-F238E27FC236}">
                <a16:creationId xmlns:a16="http://schemas.microsoft.com/office/drawing/2014/main" id="{A87EAEA5-BE33-4A4C-842D-F403A570AE49}"/>
              </a:ext>
            </a:extLst>
          </p:cNvPr>
          <p:cNvSpPr/>
          <p:nvPr/>
        </p:nvSpPr>
        <p:spPr>
          <a:xfrm>
            <a:off x="1305269" y="1510826"/>
            <a:ext cx="3095045" cy="1265861"/>
          </a:xfrm>
          <a:prstGeom prst="round2DiagRect">
            <a:avLst/>
          </a:prstGeom>
          <a:solidFill>
            <a:schemeClr val="accent1">
              <a:lumMod val="60000"/>
              <a:lumOff val="40000"/>
            </a:schemeClr>
          </a:solidFill>
          <a:ln>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solidFill>
                  <a:schemeClr val="tx1"/>
                </a:solidFill>
              </a:rPr>
              <a:t>Min vårdplan ges ut av Regionala cancercentrum i samverkan per diagnos eller diagnosgrupp i Stöd och behandling.</a:t>
            </a:r>
          </a:p>
        </p:txBody>
      </p:sp>
      <p:sp>
        <p:nvSpPr>
          <p:cNvPr id="9" name="Rektangel: diagonala rundade hörn 5">
            <a:extLst>
              <a:ext uri="{FF2B5EF4-FFF2-40B4-BE49-F238E27FC236}">
                <a16:creationId xmlns:a16="http://schemas.microsoft.com/office/drawing/2014/main" id="{0EA6B6E0-C08B-40FC-AB9E-3B16E32005D2}"/>
              </a:ext>
            </a:extLst>
          </p:cNvPr>
          <p:cNvSpPr/>
          <p:nvPr/>
        </p:nvSpPr>
        <p:spPr>
          <a:xfrm>
            <a:off x="1305269" y="2967063"/>
            <a:ext cx="3095045" cy="1267609"/>
          </a:xfrm>
          <a:prstGeom prst="round2Diag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solidFill>
                  <a:schemeClr val="tx1"/>
                </a:solidFill>
              </a:rPr>
              <a:t>Finns även tillgängligt för utskrift på papper via cancercentrum.se.</a:t>
            </a:r>
          </a:p>
        </p:txBody>
      </p:sp>
      <p:pic>
        <p:nvPicPr>
          <p:cNvPr id="10" name="Picture 2" descr="Tablett, Ipad, LÃ¤s, SkÃ¤rm, KÃ¤nga, RÃ¶r, Utse, Punkt">
            <a:extLst>
              <a:ext uri="{FF2B5EF4-FFF2-40B4-BE49-F238E27FC236}">
                <a16:creationId xmlns:a16="http://schemas.microsoft.com/office/drawing/2014/main" id="{2838C8F3-3F64-44C2-84A7-474BDCF175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95" t="36362" r="20814" b="25458"/>
          <a:stretch/>
        </p:blipFill>
        <p:spPr bwMode="auto">
          <a:xfrm>
            <a:off x="4626757" y="1490250"/>
            <a:ext cx="3112713" cy="1267342"/>
          </a:xfrm>
          <a:prstGeom prst="round2Diag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2" name="Rektangel: diagonala rundade hörn 11">
            <a:extLst>
              <a:ext uri="{FF2B5EF4-FFF2-40B4-BE49-F238E27FC236}">
                <a16:creationId xmlns:a16="http://schemas.microsoft.com/office/drawing/2014/main" id="{5DC876BF-3DC3-4DE5-9B45-3ED89F3FC604}"/>
              </a:ext>
            </a:extLst>
          </p:cNvPr>
          <p:cNvSpPr/>
          <p:nvPr/>
        </p:nvSpPr>
        <p:spPr>
          <a:xfrm>
            <a:off x="4635592" y="2967063"/>
            <a:ext cx="3095045" cy="1267610"/>
          </a:xfrm>
          <a:prstGeom prst="round2DiagRect">
            <a:avLst/>
          </a:prstGeom>
          <a:solidFill>
            <a:schemeClr val="accent1">
              <a:lumMod val="20000"/>
              <a:lumOff val="80000"/>
            </a:schemeClr>
          </a:solidFill>
          <a:ln>
            <a:solidFill>
              <a:schemeClr val="accent1">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400" dirty="0">
                <a:solidFill>
                  <a:schemeClr val="tx1"/>
                </a:solidFill>
              </a:rPr>
              <a:t>Hittills har </a:t>
            </a:r>
            <a:r>
              <a:rPr lang="sv-SE" sz="1400" dirty="0">
                <a:solidFill>
                  <a:srgbClr val="FF0000"/>
                </a:solidFill>
              </a:rPr>
              <a:t>300 (aug 2024) </a:t>
            </a:r>
            <a:r>
              <a:rPr lang="sv-SE" sz="1400" dirty="0">
                <a:solidFill>
                  <a:schemeClr val="tx1"/>
                </a:solidFill>
              </a:rPr>
              <a:t>verksamheter fördelat på samtliga regioner tillgång till nationell Min vårdplan via 1177  </a:t>
            </a:r>
          </a:p>
          <a:p>
            <a:pPr algn="ctr"/>
            <a:endParaRPr lang="sv-SE" sz="1400" dirty="0">
              <a:solidFill>
                <a:schemeClr val="tx1"/>
              </a:solidFill>
              <a:cs typeface="Arial"/>
            </a:endParaRPr>
          </a:p>
        </p:txBody>
      </p:sp>
    </p:spTree>
    <p:extLst>
      <p:ext uri="{BB962C8B-B14F-4D97-AF65-F5344CB8AC3E}">
        <p14:creationId xmlns:p14="http://schemas.microsoft.com/office/powerpoint/2010/main" val="3735074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92146" y="756625"/>
            <a:ext cx="8040653" cy="604597"/>
          </a:xfrm>
        </p:spPr>
        <p:txBody>
          <a:bodyPr/>
          <a:lstStyle/>
          <a:p>
            <a:r>
              <a:rPr lang="sv-SE" dirty="0"/>
              <a:t>Min vårdplan via 1177 möjliggör</a:t>
            </a:r>
            <a:br>
              <a:rPr lang="sv-SE" dirty="0"/>
            </a:br>
            <a:endParaRPr lang="sv-SE" dirty="0"/>
          </a:p>
        </p:txBody>
      </p:sp>
      <p:sp>
        <p:nvSpPr>
          <p:cNvPr id="5" name="Platshållare för datum 4"/>
          <p:cNvSpPr>
            <a:spLocks noGrp="1"/>
          </p:cNvSpPr>
          <p:nvPr>
            <p:ph type="dt" sz="half" idx="2"/>
          </p:nvPr>
        </p:nvSpPr>
        <p:spPr/>
        <p:txBody>
          <a:bodyPr/>
          <a:lstStyle/>
          <a:p>
            <a:fld id="{8B06F0CA-F9E0-4793-8A9F-C0D8FE1CF3AD}" type="datetime1">
              <a:rPr lang="sv-SE" smtClean="0"/>
              <a:t>2024-09-30</a:t>
            </a:fld>
            <a:endParaRPr lang="sv-SE" dirty="0"/>
          </a:p>
        </p:txBody>
      </p:sp>
      <p:sp>
        <p:nvSpPr>
          <p:cNvPr id="6" name="Platshållare för sidfot 5"/>
          <p:cNvSpPr>
            <a:spLocks noGrp="1"/>
          </p:cNvSpPr>
          <p:nvPr>
            <p:ph type="ftr" sz="quarter" idx="3"/>
          </p:nvPr>
        </p:nvSpPr>
        <p:spPr/>
        <p:txBody>
          <a:bodyPr/>
          <a:lstStyle/>
          <a:p>
            <a:r>
              <a:rPr lang="sv-SE" dirty="0">
                <a:latin typeface="Arial"/>
                <a:cs typeface="Arial"/>
              </a:rPr>
              <a:t>Utbildning Min vårdplan via 1177 </a:t>
            </a:r>
            <a:endParaRPr lang="sv-SE" dirty="0"/>
          </a:p>
        </p:txBody>
      </p:sp>
      <p:sp>
        <p:nvSpPr>
          <p:cNvPr id="13" name="Rektangel: diagonala rundade hörn 3">
            <a:extLst>
              <a:ext uri="{FF2B5EF4-FFF2-40B4-BE49-F238E27FC236}">
                <a16:creationId xmlns:a16="http://schemas.microsoft.com/office/drawing/2014/main" id="{7FD37517-8819-4E01-8C86-65AB4777D1FE}"/>
              </a:ext>
            </a:extLst>
          </p:cNvPr>
          <p:cNvSpPr/>
          <p:nvPr/>
        </p:nvSpPr>
        <p:spPr>
          <a:xfrm>
            <a:off x="1151302" y="1787437"/>
            <a:ext cx="2093423" cy="1159497"/>
          </a:xfrm>
          <a:prstGeom prst="round2DiagRec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rPr>
              <a:t>Patienten får överskådlig</a:t>
            </a:r>
          </a:p>
          <a:p>
            <a:pPr algn="ctr"/>
            <a:r>
              <a:rPr lang="sv-SE" sz="1200" b="1" dirty="0">
                <a:solidFill>
                  <a:schemeClr val="tx1"/>
                </a:solidFill>
              </a:rPr>
              <a:t>information</a:t>
            </a:r>
            <a:r>
              <a:rPr lang="sv-SE" sz="1200" dirty="0">
                <a:solidFill>
                  <a:schemeClr val="tx1"/>
                </a:solidFill>
              </a:rPr>
              <a:t> </a:t>
            </a:r>
          </a:p>
          <a:p>
            <a:pPr marL="214313" indent="-214313">
              <a:buFont typeface="Arial" panose="020B0604020202020204" pitchFamily="34" charset="0"/>
              <a:buChar char="•"/>
            </a:pPr>
            <a:r>
              <a:rPr lang="sv-SE" sz="900" dirty="0">
                <a:solidFill>
                  <a:schemeClr val="tx1"/>
                </a:solidFill>
              </a:rPr>
              <a:t>som är aktuell i en cancerprocess</a:t>
            </a:r>
          </a:p>
          <a:p>
            <a:pPr marL="214313" indent="-214313">
              <a:buFont typeface="Arial" panose="020B0604020202020204" pitchFamily="34" charset="0"/>
              <a:buChar char="•"/>
            </a:pPr>
            <a:r>
              <a:rPr lang="sv-SE" sz="900" dirty="0">
                <a:solidFill>
                  <a:schemeClr val="tx1"/>
                </a:solidFill>
              </a:rPr>
              <a:t>som enkelt kan individanpassas </a:t>
            </a:r>
          </a:p>
          <a:p>
            <a:pPr marL="214313" indent="-214313">
              <a:buFont typeface="Arial" panose="020B0604020202020204" pitchFamily="34" charset="0"/>
              <a:buChar char="•"/>
            </a:pPr>
            <a:r>
              <a:rPr lang="sv-SE" sz="900" dirty="0">
                <a:solidFill>
                  <a:schemeClr val="tx1"/>
                </a:solidFill>
              </a:rPr>
              <a:t>som förvaltas nationellt</a:t>
            </a:r>
          </a:p>
        </p:txBody>
      </p:sp>
      <p:sp>
        <p:nvSpPr>
          <p:cNvPr id="14" name="Rektangel: diagonala rundade hörn 4">
            <a:extLst>
              <a:ext uri="{FF2B5EF4-FFF2-40B4-BE49-F238E27FC236}">
                <a16:creationId xmlns:a16="http://schemas.microsoft.com/office/drawing/2014/main" id="{3E0F331A-B9BB-4984-AD21-6E33D765B806}"/>
              </a:ext>
            </a:extLst>
          </p:cNvPr>
          <p:cNvSpPr/>
          <p:nvPr/>
        </p:nvSpPr>
        <p:spPr>
          <a:xfrm>
            <a:off x="3347941" y="1789069"/>
            <a:ext cx="2093423" cy="1157866"/>
          </a:xfrm>
          <a:prstGeom prst="round2Diag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rPr>
              <a:t>Säker kommunikation via</a:t>
            </a:r>
          </a:p>
          <a:p>
            <a:pPr algn="ctr"/>
            <a:r>
              <a:rPr lang="sv-SE" sz="1200" b="1" dirty="0">
                <a:solidFill>
                  <a:schemeClr val="tx1"/>
                </a:solidFill>
              </a:rPr>
              <a:t>meddelanden</a:t>
            </a:r>
            <a:r>
              <a:rPr lang="sv-SE" sz="1200" dirty="0">
                <a:solidFill>
                  <a:schemeClr val="tx1"/>
                </a:solidFill>
              </a:rPr>
              <a:t> </a:t>
            </a:r>
          </a:p>
          <a:p>
            <a:pPr algn="ctr"/>
            <a:r>
              <a:rPr lang="sv-SE" sz="900" dirty="0">
                <a:solidFill>
                  <a:schemeClr val="tx1"/>
                </a:solidFill>
              </a:rPr>
              <a:t>mellan patient och vårdenheten</a:t>
            </a:r>
          </a:p>
        </p:txBody>
      </p:sp>
      <p:sp>
        <p:nvSpPr>
          <p:cNvPr id="15" name="Rektangel: diagonala rundade hörn 5">
            <a:extLst>
              <a:ext uri="{FF2B5EF4-FFF2-40B4-BE49-F238E27FC236}">
                <a16:creationId xmlns:a16="http://schemas.microsoft.com/office/drawing/2014/main" id="{0CDA2914-4DA1-4D55-AA3F-F2A8DFB3FAED}"/>
              </a:ext>
            </a:extLst>
          </p:cNvPr>
          <p:cNvSpPr/>
          <p:nvPr/>
        </p:nvSpPr>
        <p:spPr>
          <a:xfrm>
            <a:off x="5544579" y="1789069"/>
            <a:ext cx="2130830" cy="1157866"/>
          </a:xfrm>
          <a:prstGeom prst="round2Diag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900" dirty="0">
                <a:solidFill>
                  <a:schemeClr val="tx1"/>
                </a:solidFill>
              </a:rPr>
              <a:t>Patienten kan fylla i och få återkoppling på</a:t>
            </a:r>
          </a:p>
          <a:p>
            <a:pPr algn="ctr"/>
            <a:r>
              <a:rPr lang="sv-SE" sz="1200" b="1" dirty="0">
                <a:solidFill>
                  <a:schemeClr val="tx1"/>
                </a:solidFill>
              </a:rPr>
              <a:t>formulär och aktiviteter</a:t>
            </a:r>
          </a:p>
          <a:p>
            <a:pPr algn="ctr"/>
            <a:r>
              <a:rPr lang="sv-SE" sz="900" dirty="0">
                <a:solidFill>
                  <a:schemeClr val="tx1"/>
                </a:solidFill>
              </a:rPr>
              <a:t>t. ex. symtomskattning</a:t>
            </a:r>
            <a:endParaRPr lang="sv-SE" sz="900" dirty="0">
              <a:solidFill>
                <a:schemeClr val="tx1"/>
              </a:solidFill>
              <a:cs typeface="Arial"/>
            </a:endParaRPr>
          </a:p>
        </p:txBody>
      </p:sp>
      <p:sp>
        <p:nvSpPr>
          <p:cNvPr id="16" name="Rektangel: diagonala rundade hörn 8">
            <a:extLst>
              <a:ext uri="{FF2B5EF4-FFF2-40B4-BE49-F238E27FC236}">
                <a16:creationId xmlns:a16="http://schemas.microsoft.com/office/drawing/2014/main" id="{7441C333-4E3D-4057-88C1-60F2C14740CC}"/>
              </a:ext>
            </a:extLst>
          </p:cNvPr>
          <p:cNvSpPr/>
          <p:nvPr/>
        </p:nvSpPr>
        <p:spPr>
          <a:xfrm>
            <a:off x="1151302" y="3070124"/>
            <a:ext cx="2093423" cy="1169567"/>
          </a:xfrm>
          <a:prstGeom prst="round2Diag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900" dirty="0">
                <a:solidFill>
                  <a:schemeClr val="tx1"/>
                </a:solidFill>
              </a:rPr>
              <a:t>Ett komplement till patientens övriga engagemang med vården </a:t>
            </a:r>
          </a:p>
          <a:p>
            <a:pPr algn="ctr"/>
            <a:r>
              <a:rPr lang="sv-SE" sz="1200" b="1" dirty="0">
                <a:solidFill>
                  <a:schemeClr val="tx1"/>
                </a:solidFill>
              </a:rPr>
              <a:t>samordnat på 1177.se</a:t>
            </a:r>
            <a:endParaRPr lang="sv-SE" sz="1200" b="1" dirty="0">
              <a:solidFill>
                <a:srgbClr val="FF0000"/>
              </a:solidFill>
            </a:endParaRPr>
          </a:p>
          <a:p>
            <a:pPr algn="ctr"/>
            <a:r>
              <a:rPr lang="sv-SE" sz="900" dirty="0">
                <a:solidFill>
                  <a:schemeClr val="tx1"/>
                </a:solidFill>
              </a:rPr>
              <a:t>tex Bokade tider, Journalen, Digitala kallelser, Läkemedelstjänster, Individuell patientöversikt</a:t>
            </a:r>
            <a:endParaRPr lang="sv-SE" sz="900" dirty="0">
              <a:solidFill>
                <a:schemeClr val="tx1"/>
              </a:solidFill>
              <a:cs typeface="Arial"/>
            </a:endParaRPr>
          </a:p>
        </p:txBody>
      </p:sp>
      <p:sp>
        <p:nvSpPr>
          <p:cNvPr id="17" name="Rektangel: diagonala rundade hörn 8">
            <a:extLst>
              <a:ext uri="{FF2B5EF4-FFF2-40B4-BE49-F238E27FC236}">
                <a16:creationId xmlns:a16="http://schemas.microsoft.com/office/drawing/2014/main" id="{E033F3F5-4C92-45AD-B45C-B9AF0656DCCE}"/>
              </a:ext>
            </a:extLst>
          </p:cNvPr>
          <p:cNvSpPr/>
          <p:nvPr/>
        </p:nvSpPr>
        <p:spPr>
          <a:xfrm>
            <a:off x="3347940" y="3040512"/>
            <a:ext cx="2093423" cy="1199179"/>
          </a:xfrm>
          <a:prstGeom prst="round2Diag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rPr>
              <a:t>Vårdplanen kan </a:t>
            </a:r>
          </a:p>
          <a:p>
            <a:pPr algn="ctr"/>
            <a:r>
              <a:rPr lang="sv-SE" sz="1200" b="1" dirty="0">
                <a:solidFill>
                  <a:schemeClr val="tx1"/>
                </a:solidFill>
              </a:rPr>
              <a:t>uppdateras på distans</a:t>
            </a:r>
          </a:p>
          <a:p>
            <a:pPr algn="ctr"/>
            <a:r>
              <a:rPr lang="sv-SE" sz="900" dirty="0">
                <a:solidFill>
                  <a:schemeClr val="tx1"/>
                </a:solidFill>
              </a:rPr>
              <a:t>av vården och patienten</a:t>
            </a:r>
          </a:p>
        </p:txBody>
      </p:sp>
      <p:sp>
        <p:nvSpPr>
          <p:cNvPr id="18" name="Rektangel: diagonala rundade hörn 8">
            <a:extLst>
              <a:ext uri="{FF2B5EF4-FFF2-40B4-BE49-F238E27FC236}">
                <a16:creationId xmlns:a16="http://schemas.microsoft.com/office/drawing/2014/main" id="{817C54F5-C362-4410-BC37-E4EBB6FE3D75}"/>
              </a:ext>
            </a:extLst>
          </p:cNvPr>
          <p:cNvSpPr/>
          <p:nvPr/>
        </p:nvSpPr>
        <p:spPr>
          <a:xfrm>
            <a:off x="5544579" y="3048200"/>
            <a:ext cx="2093423" cy="1191491"/>
          </a:xfrm>
          <a:prstGeom prst="round2Diag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rPr>
              <a:t>Vårdplanen kan </a:t>
            </a:r>
          </a:p>
          <a:p>
            <a:pPr algn="ctr"/>
            <a:r>
              <a:rPr lang="sv-SE" sz="1200" b="1" dirty="0">
                <a:solidFill>
                  <a:schemeClr val="tx1"/>
                </a:solidFill>
              </a:rPr>
              <a:t>överlämnas </a:t>
            </a:r>
          </a:p>
          <a:p>
            <a:pPr algn="ctr"/>
            <a:r>
              <a:rPr lang="sv-SE" sz="900" dirty="0">
                <a:solidFill>
                  <a:schemeClr val="tx1"/>
                </a:solidFill>
              </a:rPr>
              <a:t>i hela landet</a:t>
            </a:r>
          </a:p>
        </p:txBody>
      </p:sp>
    </p:spTree>
    <p:extLst>
      <p:ext uri="{BB962C8B-B14F-4D97-AF65-F5344CB8AC3E}">
        <p14:creationId xmlns:p14="http://schemas.microsoft.com/office/powerpoint/2010/main" val="4236705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871251" y="424358"/>
            <a:ext cx="8040653" cy="604597"/>
          </a:xfrm>
        </p:spPr>
        <p:txBody>
          <a:bodyPr/>
          <a:lstStyle/>
          <a:p>
            <a:r>
              <a:rPr lang="sv-SE" dirty="0"/>
              <a:t>Helheten för patienten inloggad på 1177 </a:t>
            </a:r>
            <a:br>
              <a:rPr lang="sv-SE" dirty="0"/>
            </a:br>
            <a:endParaRPr lang="sv-SE" dirty="0"/>
          </a:p>
        </p:txBody>
      </p:sp>
      <p:sp>
        <p:nvSpPr>
          <p:cNvPr id="5" name="Platshållare för datum 4"/>
          <p:cNvSpPr>
            <a:spLocks noGrp="1"/>
          </p:cNvSpPr>
          <p:nvPr>
            <p:ph type="dt" sz="half" idx="2"/>
          </p:nvPr>
        </p:nvSpPr>
        <p:spPr/>
        <p:txBody>
          <a:bodyPr/>
          <a:lstStyle/>
          <a:p>
            <a:fld id="{6AB345CF-78E9-4815-9DC2-3319AC0A3CB1}" type="datetime1">
              <a:rPr lang="sv-SE" smtClean="0"/>
              <a:t>2024-09-30</a:t>
            </a:fld>
            <a:endParaRPr lang="sv-SE" dirty="0"/>
          </a:p>
        </p:txBody>
      </p:sp>
      <p:sp>
        <p:nvSpPr>
          <p:cNvPr id="6" name="Platshållare för sidfot 5"/>
          <p:cNvSpPr>
            <a:spLocks noGrp="1"/>
          </p:cNvSpPr>
          <p:nvPr>
            <p:ph type="ftr" sz="quarter" idx="3"/>
          </p:nvPr>
        </p:nvSpPr>
        <p:spPr/>
        <p:txBody>
          <a:bodyPr/>
          <a:lstStyle/>
          <a:p>
            <a:r>
              <a:rPr lang="sv-SE" dirty="0">
                <a:latin typeface="Arial"/>
                <a:cs typeface="Arial"/>
              </a:rPr>
              <a:t>Utbildning Min vårdplan via 1177 </a:t>
            </a:r>
            <a:endParaRPr lang="sv-SE">
              <a:latin typeface="Arial"/>
              <a:cs typeface="Arial"/>
            </a:endParaRPr>
          </a:p>
        </p:txBody>
      </p:sp>
      <p:grpSp>
        <p:nvGrpSpPr>
          <p:cNvPr id="11" name="Grupp 10">
            <a:extLst>
              <a:ext uri="{FF2B5EF4-FFF2-40B4-BE49-F238E27FC236}">
                <a16:creationId xmlns:a16="http://schemas.microsoft.com/office/drawing/2014/main" id="{7E39E3B8-CDAA-49AC-8F69-91F122E39727}"/>
              </a:ext>
            </a:extLst>
          </p:cNvPr>
          <p:cNvGrpSpPr/>
          <p:nvPr/>
        </p:nvGrpSpPr>
        <p:grpSpPr>
          <a:xfrm>
            <a:off x="874171" y="1282103"/>
            <a:ext cx="7612834" cy="3386390"/>
            <a:chOff x="870967" y="1202275"/>
            <a:chExt cx="7612834" cy="3386390"/>
          </a:xfrm>
        </p:grpSpPr>
        <p:grpSp>
          <p:nvGrpSpPr>
            <p:cNvPr id="12" name="Grupp 11">
              <a:extLst>
                <a:ext uri="{FF2B5EF4-FFF2-40B4-BE49-F238E27FC236}">
                  <a16:creationId xmlns:a16="http://schemas.microsoft.com/office/drawing/2014/main" id="{2161863A-833B-4076-A080-FFA9E2CC0E90}"/>
                </a:ext>
              </a:extLst>
            </p:cNvPr>
            <p:cNvGrpSpPr/>
            <p:nvPr/>
          </p:nvGrpSpPr>
          <p:grpSpPr>
            <a:xfrm>
              <a:off x="4754351" y="3365054"/>
              <a:ext cx="1743172" cy="1223611"/>
              <a:chOff x="7522222" y="4055905"/>
              <a:chExt cx="1738303" cy="1229377"/>
            </a:xfrm>
          </p:grpSpPr>
          <p:sp>
            <p:nvSpPr>
              <p:cNvPr id="46" name="Rektangel med rundade hörn 25">
                <a:extLst>
                  <a:ext uri="{FF2B5EF4-FFF2-40B4-BE49-F238E27FC236}">
                    <a16:creationId xmlns:a16="http://schemas.microsoft.com/office/drawing/2014/main" id="{18CC20B2-9E1D-42C5-A172-754BA617BCF2}"/>
                  </a:ext>
                </a:extLst>
              </p:cNvPr>
              <p:cNvSpPr/>
              <p:nvPr/>
            </p:nvSpPr>
            <p:spPr>
              <a:xfrm>
                <a:off x="7522222" y="4409320"/>
                <a:ext cx="1738303" cy="875962"/>
              </a:xfrm>
              <a:prstGeom prst="roundRect">
                <a:avLst/>
              </a:prstGeom>
              <a:solidFill>
                <a:schemeClr val="bg2">
                  <a:lumMod val="90000"/>
                </a:schemeClr>
              </a:solid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400" b="1" dirty="0">
                    <a:solidFill>
                      <a:schemeClr val="tx1"/>
                    </a:solidFill>
                  </a:rPr>
                  <a:t>Formulär</a:t>
                </a:r>
              </a:p>
              <a:p>
                <a:pPr algn="ctr"/>
                <a:r>
                  <a:rPr lang="sv-SE" sz="1200" dirty="0">
                    <a:solidFill>
                      <a:schemeClr val="tx1"/>
                    </a:solidFill>
                  </a:rPr>
                  <a:t>via Min vårdplan, IPÖ, Formulär-hanteringen </a:t>
                </a:r>
                <a:r>
                  <a:rPr lang="sv-SE" sz="1200" dirty="0" err="1">
                    <a:solidFill>
                      <a:schemeClr val="tx1"/>
                    </a:solidFill>
                  </a:rPr>
                  <a:t>mfl</a:t>
                </a:r>
                <a:endParaRPr lang="sv-SE" sz="1200" dirty="0">
                  <a:solidFill>
                    <a:schemeClr val="tx1"/>
                  </a:solidFill>
                </a:endParaRPr>
              </a:p>
            </p:txBody>
          </p:sp>
          <p:cxnSp>
            <p:nvCxnSpPr>
              <p:cNvPr id="47" name="Rak koppling 46">
                <a:extLst>
                  <a:ext uri="{FF2B5EF4-FFF2-40B4-BE49-F238E27FC236}">
                    <a16:creationId xmlns:a16="http://schemas.microsoft.com/office/drawing/2014/main" id="{C9FE7859-8F32-4FC6-9AD6-0E31327DB80F}"/>
                  </a:ext>
                </a:extLst>
              </p:cNvPr>
              <p:cNvCxnSpPr>
                <a:endCxn id="46" idx="0"/>
              </p:cNvCxnSpPr>
              <p:nvPr/>
            </p:nvCxnSpPr>
            <p:spPr>
              <a:xfrm>
                <a:off x="8164203" y="4055905"/>
                <a:ext cx="227171" cy="353415"/>
              </a:xfrm>
              <a:prstGeom prst="line">
                <a:avLst/>
              </a:prstGeom>
              <a:solidFill>
                <a:schemeClr val="bg2">
                  <a:lumMod val="90000"/>
                </a:schemeClr>
              </a:solidFill>
              <a:ln>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9" name="Grupp 18">
              <a:extLst>
                <a:ext uri="{FF2B5EF4-FFF2-40B4-BE49-F238E27FC236}">
                  <a16:creationId xmlns:a16="http://schemas.microsoft.com/office/drawing/2014/main" id="{61F55BDC-9057-4316-ADEE-F4FF00AACFF0}"/>
                </a:ext>
              </a:extLst>
            </p:cNvPr>
            <p:cNvGrpSpPr/>
            <p:nvPr/>
          </p:nvGrpSpPr>
          <p:grpSpPr>
            <a:xfrm>
              <a:off x="2814557" y="3365054"/>
              <a:ext cx="1743172" cy="1222418"/>
              <a:chOff x="4335732" y="4600776"/>
              <a:chExt cx="1743172" cy="1222418"/>
            </a:xfrm>
          </p:grpSpPr>
          <p:sp>
            <p:nvSpPr>
              <p:cNvPr id="44" name="Rektangel med rundade hörn 28">
                <a:extLst>
                  <a:ext uri="{FF2B5EF4-FFF2-40B4-BE49-F238E27FC236}">
                    <a16:creationId xmlns:a16="http://schemas.microsoft.com/office/drawing/2014/main" id="{CEB0E5EA-CCA6-484C-80D4-B63DF2AA255F}"/>
                  </a:ext>
                </a:extLst>
              </p:cNvPr>
              <p:cNvSpPr/>
              <p:nvPr/>
            </p:nvSpPr>
            <p:spPr>
              <a:xfrm>
                <a:off x="4335732" y="4941932"/>
                <a:ext cx="1743172" cy="881262"/>
              </a:xfrm>
              <a:prstGeom prst="roundRect">
                <a:avLst/>
              </a:prstGeom>
              <a:solidFill>
                <a:schemeClr val="accent1">
                  <a:lumMod val="60000"/>
                  <a:lumOff val="40000"/>
                </a:schemeClr>
              </a:solidFill>
              <a:ln>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tx1"/>
                    </a:solidFill>
                  </a:rPr>
                  <a:t>Läkemedels-tjänster </a:t>
                </a:r>
              </a:p>
              <a:p>
                <a:pPr algn="ctr"/>
                <a:r>
                  <a:rPr lang="sv-SE" sz="1200" dirty="0">
                    <a:solidFill>
                      <a:schemeClr val="tx1"/>
                    </a:solidFill>
                  </a:rPr>
                  <a:t>och recept</a:t>
                </a:r>
              </a:p>
            </p:txBody>
          </p:sp>
          <p:cxnSp>
            <p:nvCxnSpPr>
              <p:cNvPr id="45" name="Rak koppling 44">
                <a:extLst>
                  <a:ext uri="{FF2B5EF4-FFF2-40B4-BE49-F238E27FC236}">
                    <a16:creationId xmlns:a16="http://schemas.microsoft.com/office/drawing/2014/main" id="{F52531EC-B2F1-435C-8ED3-8EF5CEA276AD}"/>
                  </a:ext>
                </a:extLst>
              </p:cNvPr>
              <p:cNvCxnSpPr>
                <a:endCxn id="44" idx="0"/>
              </p:cNvCxnSpPr>
              <p:nvPr/>
            </p:nvCxnSpPr>
            <p:spPr>
              <a:xfrm flipH="1">
                <a:off x="5207318" y="4600776"/>
                <a:ext cx="282150" cy="341156"/>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sp>
          <p:nvSpPr>
            <p:cNvPr id="20" name="Rektangel med rundade hörn 30">
              <a:extLst>
                <a:ext uri="{FF2B5EF4-FFF2-40B4-BE49-F238E27FC236}">
                  <a16:creationId xmlns:a16="http://schemas.microsoft.com/office/drawing/2014/main" id="{0B14285B-A5BC-4406-86FB-2E76BFD88D07}"/>
                </a:ext>
              </a:extLst>
            </p:cNvPr>
            <p:cNvSpPr/>
            <p:nvPr/>
          </p:nvSpPr>
          <p:spPr>
            <a:xfrm>
              <a:off x="3753966" y="2456269"/>
              <a:ext cx="1894230" cy="874582"/>
            </a:xfrm>
            <a:prstGeom prst="roundRect">
              <a:avLst/>
            </a:prstGeom>
            <a:solidFill>
              <a:schemeClr val="bg2"/>
            </a:solidFill>
            <a:ln>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400" b="1" dirty="0">
                  <a:solidFill>
                    <a:schemeClr val="tx1"/>
                  </a:solidFill>
                </a:rPr>
                <a:t>1177 </a:t>
              </a:r>
            </a:p>
            <a:p>
              <a:pPr algn="ctr"/>
              <a:r>
                <a:rPr lang="sv-SE" sz="1100" dirty="0">
                  <a:solidFill>
                    <a:schemeClr val="tx1"/>
                  </a:solidFill>
                </a:rPr>
                <a:t>(inloggad)</a:t>
              </a:r>
              <a:endParaRPr lang="sv-SE" sz="1000" dirty="0">
                <a:solidFill>
                  <a:schemeClr val="tx1"/>
                </a:solidFill>
              </a:endParaRPr>
            </a:p>
          </p:txBody>
        </p:sp>
        <p:grpSp>
          <p:nvGrpSpPr>
            <p:cNvPr id="21" name="Grupp 20">
              <a:extLst>
                <a:ext uri="{FF2B5EF4-FFF2-40B4-BE49-F238E27FC236}">
                  <a16:creationId xmlns:a16="http://schemas.microsoft.com/office/drawing/2014/main" id="{DA9DA317-ACF2-4866-B9F1-3CB85C72B95E}"/>
                </a:ext>
              </a:extLst>
            </p:cNvPr>
            <p:cNvGrpSpPr/>
            <p:nvPr/>
          </p:nvGrpSpPr>
          <p:grpSpPr>
            <a:xfrm>
              <a:off x="870967" y="1214479"/>
              <a:ext cx="2882999" cy="1442395"/>
              <a:chOff x="659024" y="3092006"/>
              <a:chExt cx="2882999" cy="1442395"/>
            </a:xfrm>
          </p:grpSpPr>
          <p:sp>
            <p:nvSpPr>
              <p:cNvPr id="42" name="Rektangel med rundade hörn 32">
                <a:extLst>
                  <a:ext uri="{FF2B5EF4-FFF2-40B4-BE49-F238E27FC236}">
                    <a16:creationId xmlns:a16="http://schemas.microsoft.com/office/drawing/2014/main" id="{9665F42A-D3DA-4B9D-B795-2E6018E06AD2}"/>
                  </a:ext>
                </a:extLst>
              </p:cNvPr>
              <p:cNvSpPr/>
              <p:nvPr/>
            </p:nvSpPr>
            <p:spPr>
              <a:xfrm>
                <a:off x="659024" y="3092006"/>
                <a:ext cx="1741636" cy="871334"/>
              </a:xfrm>
              <a:prstGeom prst="round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tx1"/>
                    </a:solidFill>
                  </a:rPr>
                  <a:t>Digital kallelse</a:t>
                </a:r>
              </a:p>
              <a:p>
                <a:pPr algn="ctr"/>
                <a:r>
                  <a:rPr lang="sv-SE" sz="1200" dirty="0">
                    <a:solidFill>
                      <a:schemeClr val="tx1"/>
                    </a:solidFill>
                  </a:rPr>
                  <a:t>med information inför besök</a:t>
                </a:r>
              </a:p>
            </p:txBody>
          </p:sp>
          <p:cxnSp>
            <p:nvCxnSpPr>
              <p:cNvPr id="43" name="Rak pilkoppling 42">
                <a:extLst>
                  <a:ext uri="{FF2B5EF4-FFF2-40B4-BE49-F238E27FC236}">
                    <a16:creationId xmlns:a16="http://schemas.microsoft.com/office/drawing/2014/main" id="{87E7C31A-251A-4FA3-89EB-6AB46F84B39E}"/>
                  </a:ext>
                </a:extLst>
              </p:cNvPr>
              <p:cNvCxnSpPr/>
              <p:nvPr/>
            </p:nvCxnSpPr>
            <p:spPr>
              <a:xfrm>
                <a:off x="2374114" y="3936672"/>
                <a:ext cx="1167909" cy="597729"/>
              </a:xfrm>
              <a:prstGeom prst="straightConnector1">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2" name="Grupp 21">
              <a:extLst>
                <a:ext uri="{FF2B5EF4-FFF2-40B4-BE49-F238E27FC236}">
                  <a16:creationId xmlns:a16="http://schemas.microsoft.com/office/drawing/2014/main" id="{31072D03-AC22-4F36-9D57-7013F1281EAC}"/>
                </a:ext>
              </a:extLst>
            </p:cNvPr>
            <p:cNvGrpSpPr/>
            <p:nvPr/>
          </p:nvGrpSpPr>
          <p:grpSpPr>
            <a:xfrm>
              <a:off x="6514936" y="1203850"/>
              <a:ext cx="1968865" cy="881963"/>
              <a:chOff x="5786157" y="1855054"/>
              <a:chExt cx="1968865" cy="890569"/>
            </a:xfrm>
          </p:grpSpPr>
          <p:sp>
            <p:nvSpPr>
              <p:cNvPr id="40" name="Rektangel med rundade hörn 35">
                <a:extLst>
                  <a:ext uri="{FF2B5EF4-FFF2-40B4-BE49-F238E27FC236}">
                    <a16:creationId xmlns:a16="http://schemas.microsoft.com/office/drawing/2014/main" id="{D6F79BFA-5076-494D-B61F-76A6010021F2}"/>
                  </a:ext>
                </a:extLst>
              </p:cNvPr>
              <p:cNvSpPr/>
              <p:nvPr/>
            </p:nvSpPr>
            <p:spPr>
              <a:xfrm>
                <a:off x="5967735" y="1855054"/>
                <a:ext cx="1787287" cy="890569"/>
              </a:xfrm>
              <a:prstGeom prst="roundRect">
                <a:avLst/>
              </a:prstGeom>
              <a:solidFill>
                <a:schemeClr val="accent1">
                  <a:lumMod val="60000"/>
                  <a:lumOff val="40000"/>
                </a:schemeClr>
              </a:solidFill>
              <a:ln>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tx1"/>
                    </a:solidFill>
                  </a:rPr>
                  <a:t>Länkar till 1177.se </a:t>
                </a:r>
                <a:r>
                  <a:rPr lang="sv-SE" sz="1200" dirty="0">
                    <a:solidFill>
                      <a:schemeClr val="tx1"/>
                    </a:solidFill>
                  </a:rPr>
                  <a:t>med regionala tillägg</a:t>
                </a:r>
              </a:p>
            </p:txBody>
          </p:sp>
          <p:cxnSp>
            <p:nvCxnSpPr>
              <p:cNvPr id="41" name="Rak koppling 40">
                <a:extLst>
                  <a:ext uri="{FF2B5EF4-FFF2-40B4-BE49-F238E27FC236}">
                    <a16:creationId xmlns:a16="http://schemas.microsoft.com/office/drawing/2014/main" id="{ADBDFFE2-143D-420F-975A-C3A46C24C017}"/>
                  </a:ext>
                </a:extLst>
              </p:cNvPr>
              <p:cNvCxnSpPr>
                <a:stCxn id="28" idx="3"/>
                <a:endCxn id="40" idx="1"/>
              </p:cNvCxnSpPr>
              <p:nvPr/>
            </p:nvCxnSpPr>
            <p:spPr>
              <a:xfrm flipV="1">
                <a:off x="5786157" y="2300339"/>
                <a:ext cx="181578" cy="4606"/>
              </a:xfrm>
              <a:prstGeom prst="line">
                <a:avLst/>
              </a:prstGeom>
              <a:solidFill>
                <a:schemeClr val="accent1">
                  <a:lumMod val="60000"/>
                  <a:lumOff val="40000"/>
                </a:schemeClr>
              </a:solidFill>
              <a:ln>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23" name="Grupp 22">
              <a:extLst>
                <a:ext uri="{FF2B5EF4-FFF2-40B4-BE49-F238E27FC236}">
                  <a16:creationId xmlns:a16="http://schemas.microsoft.com/office/drawing/2014/main" id="{1C02EE8E-BB31-445F-B913-213E80E02FE4}"/>
                </a:ext>
              </a:extLst>
            </p:cNvPr>
            <p:cNvGrpSpPr/>
            <p:nvPr/>
          </p:nvGrpSpPr>
          <p:grpSpPr>
            <a:xfrm>
              <a:off x="874171" y="3228088"/>
              <a:ext cx="2879795" cy="1359382"/>
              <a:chOff x="1448371" y="4223043"/>
              <a:chExt cx="3340888" cy="1314151"/>
            </a:xfrm>
          </p:grpSpPr>
          <p:sp>
            <p:nvSpPr>
              <p:cNvPr id="38" name="Rektangel med rundade hörn 38">
                <a:extLst>
                  <a:ext uri="{FF2B5EF4-FFF2-40B4-BE49-F238E27FC236}">
                    <a16:creationId xmlns:a16="http://schemas.microsoft.com/office/drawing/2014/main" id="{4D3EB90D-26D2-4DFC-970A-7582283225E5}"/>
                  </a:ext>
                </a:extLst>
              </p:cNvPr>
              <p:cNvSpPr/>
              <p:nvPr/>
            </p:nvSpPr>
            <p:spPr>
              <a:xfrm>
                <a:off x="1448371" y="4681127"/>
                <a:ext cx="2022277" cy="856067"/>
              </a:xfrm>
              <a:prstGeom prst="round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400" b="1" dirty="0">
                    <a:solidFill>
                      <a:schemeClr val="tx1"/>
                    </a:solidFill>
                  </a:rPr>
                  <a:t>Journalen</a:t>
                </a:r>
                <a:r>
                  <a:rPr lang="sv-SE" sz="1200" dirty="0">
                    <a:solidFill>
                      <a:schemeClr val="tx1"/>
                    </a:solidFill>
                  </a:rPr>
                  <a:t> </a:t>
                </a:r>
              </a:p>
              <a:p>
                <a:pPr algn="ctr"/>
                <a:r>
                  <a:rPr lang="sv-SE" sz="1200" dirty="0">
                    <a:solidFill>
                      <a:schemeClr val="tx1"/>
                    </a:solidFill>
                  </a:rPr>
                  <a:t>t. ex. provsvar, rehabiliteringsplan</a:t>
                </a:r>
                <a:endParaRPr lang="sv-SE" dirty="0">
                  <a:solidFill>
                    <a:schemeClr val="tx1"/>
                  </a:solidFill>
                </a:endParaRPr>
              </a:p>
            </p:txBody>
          </p:sp>
          <p:cxnSp>
            <p:nvCxnSpPr>
              <p:cNvPr id="39" name="Rak koppling 38">
                <a:extLst>
                  <a:ext uri="{FF2B5EF4-FFF2-40B4-BE49-F238E27FC236}">
                    <a16:creationId xmlns:a16="http://schemas.microsoft.com/office/drawing/2014/main" id="{3242EEC4-4D4F-4C91-83AF-A8F0D6C17DA1}"/>
                  </a:ext>
                </a:extLst>
              </p:cNvPr>
              <p:cNvCxnSpPr/>
              <p:nvPr/>
            </p:nvCxnSpPr>
            <p:spPr>
              <a:xfrm flipV="1">
                <a:off x="3444536" y="4223043"/>
                <a:ext cx="1344723" cy="539530"/>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upp 23">
              <a:extLst>
                <a:ext uri="{FF2B5EF4-FFF2-40B4-BE49-F238E27FC236}">
                  <a16:creationId xmlns:a16="http://schemas.microsoft.com/office/drawing/2014/main" id="{A2DD7DD8-E783-4F71-8894-2B623C53B92E}"/>
                </a:ext>
              </a:extLst>
            </p:cNvPr>
            <p:cNvGrpSpPr/>
            <p:nvPr/>
          </p:nvGrpSpPr>
          <p:grpSpPr>
            <a:xfrm>
              <a:off x="874171" y="2456269"/>
              <a:ext cx="2879795" cy="868956"/>
              <a:chOff x="3437917" y="1532980"/>
              <a:chExt cx="2879795" cy="868956"/>
            </a:xfrm>
          </p:grpSpPr>
          <p:sp>
            <p:nvSpPr>
              <p:cNvPr id="36" name="Rektangel med rundade hörn 41">
                <a:extLst>
                  <a:ext uri="{FF2B5EF4-FFF2-40B4-BE49-F238E27FC236}">
                    <a16:creationId xmlns:a16="http://schemas.microsoft.com/office/drawing/2014/main" id="{9FC001E7-80AD-43E4-BF40-C63AD396B36E}"/>
                  </a:ext>
                </a:extLst>
              </p:cNvPr>
              <p:cNvSpPr/>
              <p:nvPr/>
            </p:nvSpPr>
            <p:spPr>
              <a:xfrm>
                <a:off x="3437917" y="1532980"/>
                <a:ext cx="1743172" cy="868956"/>
              </a:xfrm>
              <a:prstGeom prst="roundRect">
                <a:avLst/>
              </a:prstGeom>
              <a:solidFill>
                <a:schemeClr val="accent2"/>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tx1"/>
                    </a:solidFill>
                  </a:rPr>
                  <a:t>Bokade tider</a:t>
                </a:r>
              </a:p>
            </p:txBody>
          </p:sp>
          <p:cxnSp>
            <p:nvCxnSpPr>
              <p:cNvPr id="37" name="Rak koppling 36">
                <a:extLst>
                  <a:ext uri="{FF2B5EF4-FFF2-40B4-BE49-F238E27FC236}">
                    <a16:creationId xmlns:a16="http://schemas.microsoft.com/office/drawing/2014/main" id="{37383EAD-78BA-49A9-805D-E7C984D048AC}"/>
                  </a:ext>
                </a:extLst>
              </p:cNvPr>
              <p:cNvCxnSpPr>
                <a:stCxn id="20" idx="1"/>
                <a:endCxn id="36" idx="3"/>
              </p:cNvCxnSpPr>
              <p:nvPr/>
            </p:nvCxnSpPr>
            <p:spPr>
              <a:xfrm flipH="1" flipV="1">
                <a:off x="5181089" y="1967458"/>
                <a:ext cx="1136623" cy="2813"/>
              </a:xfrm>
              <a:prstGeom prst="line">
                <a:avLst/>
              </a:prstGeom>
              <a:solidFill>
                <a:schemeClr val="accent2"/>
              </a:solidFill>
              <a:ln>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25" name="Grupp 24">
              <a:extLst>
                <a:ext uri="{FF2B5EF4-FFF2-40B4-BE49-F238E27FC236}">
                  <a16:creationId xmlns:a16="http://schemas.microsoft.com/office/drawing/2014/main" id="{73EE758A-0180-4C36-91FE-286FDE62E7F5}"/>
                </a:ext>
              </a:extLst>
            </p:cNvPr>
            <p:cNvGrpSpPr/>
            <p:nvPr/>
          </p:nvGrpSpPr>
          <p:grpSpPr>
            <a:xfrm>
              <a:off x="5648196" y="3246878"/>
              <a:ext cx="2790882" cy="1341787"/>
              <a:chOff x="1366326" y="2936057"/>
              <a:chExt cx="2790882" cy="1341787"/>
            </a:xfrm>
          </p:grpSpPr>
          <p:cxnSp>
            <p:nvCxnSpPr>
              <p:cNvPr id="34" name="Rak koppling 33">
                <a:extLst>
                  <a:ext uri="{FF2B5EF4-FFF2-40B4-BE49-F238E27FC236}">
                    <a16:creationId xmlns:a16="http://schemas.microsoft.com/office/drawing/2014/main" id="{C183ACB0-4E3B-434D-904D-3EC4682FF49B}"/>
                  </a:ext>
                </a:extLst>
              </p:cNvPr>
              <p:cNvCxnSpPr/>
              <p:nvPr/>
            </p:nvCxnSpPr>
            <p:spPr>
              <a:xfrm flipH="1" flipV="1">
                <a:off x="1366326" y="2936057"/>
                <a:ext cx="1110979" cy="469936"/>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sp>
            <p:nvSpPr>
              <p:cNvPr id="35" name="Rektangel med rundade hörn 46">
                <a:extLst>
                  <a:ext uri="{FF2B5EF4-FFF2-40B4-BE49-F238E27FC236}">
                    <a16:creationId xmlns:a16="http://schemas.microsoft.com/office/drawing/2014/main" id="{83E3216E-52F3-4C74-8906-7B4B66E9D3DE}"/>
                  </a:ext>
                </a:extLst>
              </p:cNvPr>
              <p:cNvSpPr/>
              <p:nvPr/>
            </p:nvSpPr>
            <p:spPr>
              <a:xfrm>
                <a:off x="2414644" y="3391912"/>
                <a:ext cx="1742564" cy="885932"/>
              </a:xfrm>
              <a:prstGeom prst="roundRect">
                <a:avLst/>
              </a:prstGeom>
              <a:solidFill>
                <a:schemeClr val="accent2"/>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tx1"/>
                    </a:solidFill>
                  </a:rPr>
                  <a:t>Individuell patientöversikt (IPÖ)</a:t>
                </a:r>
                <a:endParaRPr lang="sv-SE" sz="1200" dirty="0">
                  <a:solidFill>
                    <a:schemeClr val="tx1"/>
                  </a:solidFill>
                </a:endParaRPr>
              </a:p>
            </p:txBody>
          </p:sp>
        </p:grpSp>
        <p:grpSp>
          <p:nvGrpSpPr>
            <p:cNvPr id="26" name="Grupp 25">
              <a:extLst>
                <a:ext uri="{FF2B5EF4-FFF2-40B4-BE49-F238E27FC236}">
                  <a16:creationId xmlns:a16="http://schemas.microsoft.com/office/drawing/2014/main" id="{4C8DBE0E-CDCD-4F33-BF60-FFA081422C49}"/>
                </a:ext>
              </a:extLst>
            </p:cNvPr>
            <p:cNvGrpSpPr/>
            <p:nvPr/>
          </p:nvGrpSpPr>
          <p:grpSpPr>
            <a:xfrm>
              <a:off x="2826638" y="1202275"/>
              <a:ext cx="1731091" cy="1255232"/>
              <a:chOff x="3382155" y="1723211"/>
              <a:chExt cx="1731091" cy="1318565"/>
            </a:xfrm>
          </p:grpSpPr>
          <p:sp>
            <p:nvSpPr>
              <p:cNvPr id="32" name="Rektangel med rundade hörn 48">
                <a:extLst>
                  <a:ext uri="{FF2B5EF4-FFF2-40B4-BE49-F238E27FC236}">
                    <a16:creationId xmlns:a16="http://schemas.microsoft.com/office/drawing/2014/main" id="{24E85D65-13EA-4AE8-87A8-7ED018ADEFFA}"/>
                  </a:ext>
                </a:extLst>
              </p:cNvPr>
              <p:cNvSpPr/>
              <p:nvPr/>
            </p:nvSpPr>
            <p:spPr>
              <a:xfrm>
                <a:off x="3382155" y="1723211"/>
                <a:ext cx="1731091" cy="928117"/>
              </a:xfrm>
              <a:prstGeom prst="roundRect">
                <a:avLst/>
              </a:prstGeom>
              <a:solidFill>
                <a:schemeClr val="bg2">
                  <a:lumMod val="90000"/>
                </a:schemeClr>
              </a:solid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tx1"/>
                    </a:solidFill>
                  </a:rPr>
                  <a:t>Kontaktuppgifter </a:t>
                </a:r>
              </a:p>
              <a:p>
                <a:pPr algn="ctr"/>
                <a:r>
                  <a:rPr lang="sv-SE" sz="1200" dirty="0">
                    <a:solidFill>
                      <a:schemeClr val="tx1"/>
                    </a:solidFill>
                  </a:rPr>
                  <a:t>på verksamhetens kontaktsida</a:t>
                </a:r>
              </a:p>
            </p:txBody>
          </p:sp>
          <p:cxnSp>
            <p:nvCxnSpPr>
              <p:cNvPr id="33" name="Rak koppling 32">
                <a:extLst>
                  <a:ext uri="{FF2B5EF4-FFF2-40B4-BE49-F238E27FC236}">
                    <a16:creationId xmlns:a16="http://schemas.microsoft.com/office/drawing/2014/main" id="{5B3EE2FB-1CC6-4362-A066-81BF6850B088}"/>
                  </a:ext>
                </a:extLst>
              </p:cNvPr>
              <p:cNvCxnSpPr>
                <a:endCxn id="32" idx="2"/>
              </p:cNvCxnSpPr>
              <p:nvPr/>
            </p:nvCxnSpPr>
            <p:spPr>
              <a:xfrm flipH="1" flipV="1">
                <a:off x="4247701" y="2651328"/>
                <a:ext cx="366700" cy="390448"/>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7" name="Grupp 26">
              <a:extLst>
                <a:ext uri="{FF2B5EF4-FFF2-40B4-BE49-F238E27FC236}">
                  <a16:creationId xmlns:a16="http://schemas.microsoft.com/office/drawing/2014/main" id="{B90FE4E2-DE4E-4206-864B-5E194327E0E0}"/>
                </a:ext>
              </a:extLst>
            </p:cNvPr>
            <p:cNvGrpSpPr/>
            <p:nvPr/>
          </p:nvGrpSpPr>
          <p:grpSpPr>
            <a:xfrm>
              <a:off x="5648196" y="2457506"/>
              <a:ext cx="2789697" cy="867719"/>
              <a:chOff x="5740859" y="3084782"/>
              <a:chExt cx="2789697" cy="867719"/>
            </a:xfrm>
          </p:grpSpPr>
          <p:sp>
            <p:nvSpPr>
              <p:cNvPr id="30" name="Rektangel med rundade hörn 52">
                <a:extLst>
                  <a:ext uri="{FF2B5EF4-FFF2-40B4-BE49-F238E27FC236}">
                    <a16:creationId xmlns:a16="http://schemas.microsoft.com/office/drawing/2014/main" id="{E7875175-70DE-45D4-A6B0-92930914EDCD}"/>
                  </a:ext>
                </a:extLst>
              </p:cNvPr>
              <p:cNvSpPr/>
              <p:nvPr/>
            </p:nvSpPr>
            <p:spPr>
              <a:xfrm>
                <a:off x="6787992" y="3084782"/>
                <a:ext cx="1742564" cy="867719"/>
              </a:xfrm>
              <a:prstGeom prst="round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1400" b="1" dirty="0">
                    <a:solidFill>
                      <a:schemeClr val="tx1"/>
                    </a:solidFill>
                  </a:rPr>
                  <a:t>Meddelanden</a:t>
                </a:r>
              </a:p>
              <a:p>
                <a:pPr algn="ctr"/>
                <a:r>
                  <a:rPr lang="sv-SE" sz="1200" dirty="0">
                    <a:solidFill>
                      <a:schemeClr val="tx1"/>
                    </a:solidFill>
                  </a:rPr>
                  <a:t>med möjlighet att bifoga filer</a:t>
                </a:r>
                <a:endParaRPr lang="sv-SE" sz="1200" dirty="0">
                  <a:solidFill>
                    <a:schemeClr val="tx1"/>
                  </a:solidFill>
                  <a:cs typeface="Arial"/>
                </a:endParaRPr>
              </a:p>
            </p:txBody>
          </p:sp>
          <p:cxnSp>
            <p:nvCxnSpPr>
              <p:cNvPr id="31" name="Rak koppling 30">
                <a:extLst>
                  <a:ext uri="{FF2B5EF4-FFF2-40B4-BE49-F238E27FC236}">
                    <a16:creationId xmlns:a16="http://schemas.microsoft.com/office/drawing/2014/main" id="{4D2047B8-78FC-45BC-9BDF-E5ED162F5DBF}"/>
                  </a:ext>
                </a:extLst>
              </p:cNvPr>
              <p:cNvCxnSpPr>
                <a:stCxn id="20" idx="3"/>
                <a:endCxn id="30" idx="1"/>
              </p:cNvCxnSpPr>
              <p:nvPr/>
            </p:nvCxnSpPr>
            <p:spPr>
              <a:xfrm flipV="1">
                <a:off x="5740859" y="3518642"/>
                <a:ext cx="1047133" cy="2194"/>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sp>
          <p:nvSpPr>
            <p:cNvPr id="28" name="Rektangel med rundade hörn 43">
              <a:extLst>
                <a:ext uri="{FF2B5EF4-FFF2-40B4-BE49-F238E27FC236}">
                  <a16:creationId xmlns:a16="http://schemas.microsoft.com/office/drawing/2014/main" id="{C11A3E16-402F-4B20-8382-CAD65985D574}"/>
                </a:ext>
              </a:extLst>
            </p:cNvPr>
            <p:cNvSpPr/>
            <p:nvPr/>
          </p:nvSpPr>
          <p:spPr>
            <a:xfrm>
              <a:off x="4771764" y="1217876"/>
              <a:ext cx="1743172" cy="863034"/>
            </a:xfrm>
            <a:prstGeom prst="roundRect">
              <a:avLst/>
            </a:prstGeom>
            <a:solidFill>
              <a:schemeClr val="accent2">
                <a:lumMod val="40000"/>
                <a:lumOff val="60000"/>
              </a:schemeClr>
            </a:solidFill>
            <a:ln>
              <a:solidFill>
                <a:schemeClr val="accent2">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tx1"/>
                  </a:solidFill>
                </a:rPr>
                <a:t>Min vårdplan i SoB</a:t>
              </a:r>
            </a:p>
            <a:p>
              <a:pPr algn="ctr"/>
              <a:r>
                <a:rPr lang="sv-SE" sz="1200" dirty="0">
                  <a:solidFill>
                    <a:schemeClr val="tx1"/>
                  </a:solidFill>
                </a:rPr>
                <a:t>Patientinformation och meddelanden</a:t>
              </a:r>
            </a:p>
          </p:txBody>
        </p:sp>
        <p:cxnSp>
          <p:nvCxnSpPr>
            <p:cNvPr id="29" name="Rak koppling 28">
              <a:extLst>
                <a:ext uri="{FF2B5EF4-FFF2-40B4-BE49-F238E27FC236}">
                  <a16:creationId xmlns:a16="http://schemas.microsoft.com/office/drawing/2014/main" id="{E7407F21-470D-476E-B83F-25163F7FF5DF}"/>
                </a:ext>
              </a:extLst>
            </p:cNvPr>
            <p:cNvCxnSpPr>
              <a:endCxn id="28" idx="2"/>
            </p:cNvCxnSpPr>
            <p:nvPr/>
          </p:nvCxnSpPr>
          <p:spPr>
            <a:xfrm flipV="1">
              <a:off x="5398130" y="2080910"/>
              <a:ext cx="245220" cy="351758"/>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6022381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tartsida - pattern">
  <a:themeElements>
    <a:clrScheme name="RCC_colors">
      <a:dk1>
        <a:srgbClr val="000000"/>
      </a:dk1>
      <a:lt1>
        <a:srgbClr val="FFFFFF"/>
      </a:lt1>
      <a:dk2>
        <a:srgbClr val="00507D"/>
      </a:dk2>
      <a:lt2>
        <a:srgbClr val="EEECE1"/>
      </a:lt2>
      <a:accent1>
        <a:srgbClr val="00B3F6"/>
      </a:accent1>
      <a:accent2>
        <a:srgbClr val="FFB14D"/>
      </a:accent2>
      <a:accent3>
        <a:srgbClr val="005092"/>
      </a:accent3>
      <a:accent4>
        <a:srgbClr val="19975D"/>
      </a:accent4>
      <a:accent5>
        <a:srgbClr val="A29B96"/>
      </a:accent5>
      <a:accent6>
        <a:srgbClr val="E56284"/>
      </a:accent6>
      <a:hlink>
        <a:srgbClr val="0000FF"/>
      </a:hlink>
      <a:folHlink>
        <a:srgbClr val="800080"/>
      </a:folHlink>
    </a:clrScheme>
    <a:fontScheme name="RCC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grund_16_9" id="{EC96708A-1B74-E64B-9554-C9B1A15B0FD9}" vid="{AECDB553-C091-1940-BAF3-11B766D8BCE1}"/>
    </a:ext>
  </a:extLst>
</a:theme>
</file>

<file path=ppt/theme/theme2.xml><?xml version="1.0" encoding="utf-8"?>
<a:theme xmlns:a="http://schemas.openxmlformats.org/drawingml/2006/main" name="Startsida - bild">
  <a:themeElements>
    <a:clrScheme name="RCC_colors">
      <a:dk1>
        <a:srgbClr val="000000"/>
      </a:dk1>
      <a:lt1>
        <a:srgbClr val="FFFFFF"/>
      </a:lt1>
      <a:dk2>
        <a:srgbClr val="00507D"/>
      </a:dk2>
      <a:lt2>
        <a:srgbClr val="EEECE1"/>
      </a:lt2>
      <a:accent1>
        <a:srgbClr val="00B3F6"/>
      </a:accent1>
      <a:accent2>
        <a:srgbClr val="FFB14D"/>
      </a:accent2>
      <a:accent3>
        <a:srgbClr val="005092"/>
      </a:accent3>
      <a:accent4>
        <a:srgbClr val="19975D"/>
      </a:accent4>
      <a:accent5>
        <a:srgbClr val="A29B96"/>
      </a:accent5>
      <a:accent6>
        <a:srgbClr val="E56284"/>
      </a:accent6>
      <a:hlink>
        <a:srgbClr val="0000FF"/>
      </a:hlink>
      <a:folHlink>
        <a:srgbClr val="800080"/>
      </a:folHlink>
    </a:clrScheme>
    <a:fontScheme name="RCC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grund_16_9" id="{EC96708A-1B74-E64B-9554-C9B1A15B0FD9}" vid="{13BA970F-95CC-FE4A-958D-4A2D9CA2EDA0}"/>
    </a:ext>
  </a:extLst>
</a:theme>
</file>

<file path=ppt/theme/theme3.xml><?xml version="1.0" encoding="utf-8"?>
<a:theme xmlns:a="http://schemas.openxmlformats.org/drawingml/2006/main" name="Kapitelstart">
  <a:themeElements>
    <a:clrScheme name="RCC_colors">
      <a:dk1>
        <a:srgbClr val="000000"/>
      </a:dk1>
      <a:lt1>
        <a:srgbClr val="FFFFFF"/>
      </a:lt1>
      <a:dk2>
        <a:srgbClr val="00507D"/>
      </a:dk2>
      <a:lt2>
        <a:srgbClr val="EEECE1"/>
      </a:lt2>
      <a:accent1>
        <a:srgbClr val="00B3F6"/>
      </a:accent1>
      <a:accent2>
        <a:srgbClr val="FFB14D"/>
      </a:accent2>
      <a:accent3>
        <a:srgbClr val="005092"/>
      </a:accent3>
      <a:accent4>
        <a:srgbClr val="19975D"/>
      </a:accent4>
      <a:accent5>
        <a:srgbClr val="A29B96"/>
      </a:accent5>
      <a:accent6>
        <a:srgbClr val="E56284"/>
      </a:accent6>
      <a:hlink>
        <a:srgbClr val="0000FF"/>
      </a:hlink>
      <a:folHlink>
        <a:srgbClr val="800080"/>
      </a:folHlink>
    </a:clrScheme>
    <a:fontScheme name="RCC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grund_16_9" id="{EC96708A-1B74-E64B-9554-C9B1A15B0FD9}" vid="{BB40C06D-A3AB-B046-A6D3-0E442A1C7E43}"/>
    </a:ext>
  </a:extLst>
</a:theme>
</file>

<file path=ppt/theme/theme4.xml><?xml version="1.0" encoding="utf-8"?>
<a:theme xmlns:a="http://schemas.openxmlformats.org/drawingml/2006/main" name="bg - pattern bård">
  <a:themeElements>
    <a:clrScheme name="RCC_colors">
      <a:dk1>
        <a:srgbClr val="000000"/>
      </a:dk1>
      <a:lt1>
        <a:srgbClr val="FFFFFF"/>
      </a:lt1>
      <a:dk2>
        <a:srgbClr val="00507D"/>
      </a:dk2>
      <a:lt2>
        <a:srgbClr val="EEECE1"/>
      </a:lt2>
      <a:accent1>
        <a:srgbClr val="00B3F6"/>
      </a:accent1>
      <a:accent2>
        <a:srgbClr val="FFB14D"/>
      </a:accent2>
      <a:accent3>
        <a:srgbClr val="005092"/>
      </a:accent3>
      <a:accent4>
        <a:srgbClr val="19975D"/>
      </a:accent4>
      <a:accent5>
        <a:srgbClr val="A29B96"/>
      </a:accent5>
      <a:accent6>
        <a:srgbClr val="E56284"/>
      </a:accent6>
      <a:hlink>
        <a:srgbClr val="0000FF"/>
      </a:hlink>
      <a:folHlink>
        <a:srgbClr val="800080"/>
      </a:folHlink>
    </a:clrScheme>
    <a:fontScheme name="RCC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grund_16_9" id="{EC96708A-1B74-E64B-9554-C9B1A15B0FD9}" vid="{2DC3C63B-5434-D641-B54C-6EA319E6AA96}"/>
    </a:ext>
  </a:extLst>
</a:theme>
</file>

<file path=ppt/theme/theme5.xml><?xml version="1.0" encoding="utf-8"?>
<a:theme xmlns:a="http://schemas.openxmlformats.org/drawingml/2006/main" name="bg - grå bård">
  <a:themeElements>
    <a:clrScheme name="RCC_colors">
      <a:dk1>
        <a:srgbClr val="000000"/>
      </a:dk1>
      <a:lt1>
        <a:srgbClr val="FFFFFF"/>
      </a:lt1>
      <a:dk2>
        <a:srgbClr val="00507D"/>
      </a:dk2>
      <a:lt2>
        <a:srgbClr val="EEECE1"/>
      </a:lt2>
      <a:accent1>
        <a:srgbClr val="00B3F6"/>
      </a:accent1>
      <a:accent2>
        <a:srgbClr val="FFB14D"/>
      </a:accent2>
      <a:accent3>
        <a:srgbClr val="005092"/>
      </a:accent3>
      <a:accent4>
        <a:srgbClr val="19975D"/>
      </a:accent4>
      <a:accent5>
        <a:srgbClr val="A29B96"/>
      </a:accent5>
      <a:accent6>
        <a:srgbClr val="E56284"/>
      </a:accent6>
      <a:hlink>
        <a:srgbClr val="0000FF"/>
      </a:hlink>
      <a:folHlink>
        <a:srgbClr val="800080"/>
      </a:folHlink>
    </a:clrScheme>
    <a:fontScheme name="RCC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grund_16_9" id="{EC96708A-1B74-E64B-9554-C9B1A15B0FD9}" vid="{AADD63E0-F1DC-644E-95EB-62895B029999}"/>
    </a:ext>
  </a:extLst>
</a:theme>
</file>

<file path=ppt/theme/theme6.xml><?xml version="1.0" encoding="utf-8"?>
<a:theme xmlns:a="http://schemas.openxmlformats.org/drawingml/2006/main" name="Slutsida">
  <a:themeElements>
    <a:clrScheme name="RCC_colors">
      <a:dk1>
        <a:srgbClr val="000000"/>
      </a:dk1>
      <a:lt1>
        <a:srgbClr val="FFFFFF"/>
      </a:lt1>
      <a:dk2>
        <a:srgbClr val="00507D"/>
      </a:dk2>
      <a:lt2>
        <a:srgbClr val="EEECE1"/>
      </a:lt2>
      <a:accent1>
        <a:srgbClr val="00B3F6"/>
      </a:accent1>
      <a:accent2>
        <a:srgbClr val="FFB14D"/>
      </a:accent2>
      <a:accent3>
        <a:srgbClr val="005092"/>
      </a:accent3>
      <a:accent4>
        <a:srgbClr val="19975D"/>
      </a:accent4>
      <a:accent5>
        <a:srgbClr val="A29B96"/>
      </a:accent5>
      <a:accent6>
        <a:srgbClr val="E56284"/>
      </a:accent6>
      <a:hlink>
        <a:srgbClr val="0000FF"/>
      </a:hlink>
      <a:folHlink>
        <a:srgbClr val="800080"/>
      </a:folHlink>
    </a:clrScheme>
    <a:fontScheme name="RCC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grund_16_9" id="{EC96708A-1B74-E64B-9554-C9B1A15B0FD9}" vid="{0F1FC5EF-154B-064B-BC2F-90D6977FBC9E}"/>
    </a:ext>
  </a:extLst>
</a:theme>
</file>

<file path=ppt/theme/theme7.xml><?xml version="1.0" encoding="utf-8"?>
<a:theme xmlns:a="http://schemas.openxmlformats.org/drawingml/2006/main" name="bg - grå bård">
  <a:themeElements>
    <a:clrScheme name="RCC_colors">
      <a:dk1>
        <a:srgbClr val="000000"/>
      </a:dk1>
      <a:lt1>
        <a:srgbClr val="FFFFFF"/>
      </a:lt1>
      <a:dk2>
        <a:srgbClr val="00507D"/>
      </a:dk2>
      <a:lt2>
        <a:srgbClr val="EEECE1"/>
      </a:lt2>
      <a:accent1>
        <a:srgbClr val="00B3F6"/>
      </a:accent1>
      <a:accent2>
        <a:srgbClr val="FFB14D"/>
      </a:accent2>
      <a:accent3>
        <a:srgbClr val="005092"/>
      </a:accent3>
      <a:accent4>
        <a:srgbClr val="19975D"/>
      </a:accent4>
      <a:accent5>
        <a:srgbClr val="A29B96"/>
      </a:accent5>
      <a:accent6>
        <a:srgbClr val="E56284"/>
      </a:accent6>
      <a:hlink>
        <a:srgbClr val="0000FF"/>
      </a:hlink>
      <a:folHlink>
        <a:srgbClr val="800080"/>
      </a:folHlink>
    </a:clrScheme>
    <a:fontScheme name="RCC_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CC_presentation_Samverkan_4-3.potx [Skrivskyddad]" id="{BDD7562F-F3DE-4E68-ABF3-87681DBFFB41}" vid="{57895425-2D9F-44E3-BB65-A1D9220477A6}"/>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848b4fd-8812-4de2-8f85-f06ef2a7dfe8" xsi:nil="true"/>
    <lcf76f155ced4ddcb4097134ff3c332f xmlns="5487bc45-db90-4844-9e77-a563a32ed096">
      <Terms xmlns="http://schemas.microsoft.com/office/infopath/2007/PartnerControls"/>
    </lcf76f155ced4ddcb4097134ff3c332f>
    <Kommentar xmlns="5487bc45-db90-4844-9e77-a563a32ed09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6F2513CDA6E14440B47D06CC75034B56" ma:contentTypeVersion="18" ma:contentTypeDescription="Skapa ett nytt dokument." ma:contentTypeScope="" ma:versionID="3db3879d3137d726d0f41526cbeb1595">
  <xsd:schema xmlns:xsd="http://www.w3.org/2001/XMLSchema" xmlns:xs="http://www.w3.org/2001/XMLSchema" xmlns:p="http://schemas.microsoft.com/office/2006/metadata/properties" xmlns:ns2="5487bc45-db90-4844-9e77-a563a32ed096" xmlns:ns3="b848b4fd-8812-4de2-8f85-f06ef2a7dfe8" targetNamespace="http://schemas.microsoft.com/office/2006/metadata/properties" ma:root="true" ma:fieldsID="af1f7a79e9d44cd1777fb14344497779" ns2:_="" ns3:_="">
    <xsd:import namespace="5487bc45-db90-4844-9e77-a563a32ed096"/>
    <xsd:import namespace="b848b4fd-8812-4de2-8f85-f06ef2a7dfe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SearchProperties" minOccurs="0"/>
                <xsd:element ref="ns2:Komment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87bc45-db90-4844-9e77-a563a32ed0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31ec198c-d8c7-4990-9d38-6e6c54e42e07"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Kommentar" ma:index="25" nillable="true" ma:displayName="Kommentar" ma:format="Dropdown" ma:internalName="Kommentar">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48b4fd-8812-4de2-8f85-f06ef2a7dfe8" elementFormDefault="qualified">
    <xsd:import namespace="http://schemas.microsoft.com/office/2006/documentManagement/types"/>
    <xsd:import namespace="http://schemas.microsoft.com/office/infopath/2007/PartnerControls"/>
    <xsd:element name="SharedWithUsers" ma:index="19"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5b30012f-084d-41f4-8c28-cf64518bcb72}" ma:internalName="TaxCatchAll" ma:showField="CatchAllData" ma:web="b848b4fd-8812-4de2-8f85-f06ef2a7df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5B894F-B495-4473-84E0-7CD0EDCBF9F2}">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purl.org/dc/elements/1.1/"/>
    <ds:schemaRef ds:uri="http://schemas.microsoft.com/office/2006/metadata/properties"/>
    <ds:schemaRef ds:uri="b848b4fd-8812-4de2-8f85-f06ef2a7dfe8"/>
    <ds:schemaRef ds:uri="5487bc45-db90-4844-9e77-a563a32ed096"/>
    <ds:schemaRef ds:uri="http://www.w3.org/XML/1998/namespace"/>
    <ds:schemaRef ds:uri="http://purl.org/dc/dcmitype/"/>
  </ds:schemaRefs>
</ds:datastoreItem>
</file>

<file path=customXml/itemProps2.xml><?xml version="1.0" encoding="utf-8"?>
<ds:datastoreItem xmlns:ds="http://schemas.openxmlformats.org/officeDocument/2006/customXml" ds:itemID="{B4FD140E-FFE4-4AB2-8771-CBB8CD48EE2E}">
  <ds:schemaRefs>
    <ds:schemaRef ds:uri="http://schemas.microsoft.com/sharepoint/v3/contenttype/forms"/>
  </ds:schemaRefs>
</ds:datastoreItem>
</file>

<file path=customXml/itemProps3.xml><?xml version="1.0" encoding="utf-8"?>
<ds:datastoreItem xmlns:ds="http://schemas.openxmlformats.org/officeDocument/2006/customXml" ds:itemID="{3F95CE97-AA03-4AF3-BB6E-DD7985CE73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87bc45-db90-4844-9e77-a563a32ed096"/>
    <ds:schemaRef ds:uri="b848b4fd-8812-4de2-8f85-f06ef2a7df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RCC_presentation_Samverkan_16_9</Template>
  <TotalTime>6185</TotalTime>
  <Words>4531</Words>
  <Application>Microsoft Office PowerPoint</Application>
  <PresentationFormat>Bildspel på skärmen (16:9)</PresentationFormat>
  <Paragraphs>506</Paragraphs>
  <Slides>67</Slides>
  <Notes>2</Notes>
  <HiddenSlides>0</HiddenSlides>
  <MMClips>0</MMClips>
  <ScaleCrop>false</ScaleCrop>
  <HeadingPairs>
    <vt:vector size="4" baseType="variant">
      <vt:variant>
        <vt:lpstr>Tema</vt:lpstr>
      </vt:variant>
      <vt:variant>
        <vt:i4>7</vt:i4>
      </vt:variant>
      <vt:variant>
        <vt:lpstr>Bildrubriker</vt:lpstr>
      </vt:variant>
      <vt:variant>
        <vt:i4>67</vt:i4>
      </vt:variant>
    </vt:vector>
  </HeadingPairs>
  <TitlesOfParts>
    <vt:vector size="74" baseType="lpstr">
      <vt:lpstr>Startsida - pattern</vt:lpstr>
      <vt:lpstr>Startsida - bild</vt:lpstr>
      <vt:lpstr>Kapitelstart</vt:lpstr>
      <vt:lpstr>bg - pattern bård</vt:lpstr>
      <vt:lpstr>bg - grå bård</vt:lpstr>
      <vt:lpstr>Slutsida</vt:lpstr>
      <vt:lpstr>bg - grå bård</vt:lpstr>
      <vt:lpstr>Utbildning i Min vårdplan via 1177 </vt:lpstr>
      <vt:lpstr>Agenda</vt:lpstr>
      <vt:lpstr>Min vårdplan via 1177</vt:lpstr>
      <vt:lpstr>Vad är Stöd och behandling?</vt:lpstr>
      <vt:lpstr>Att SoB står under tillsyn av Läkemedelsverket betyder att…. </vt:lpstr>
      <vt:lpstr>1177 stöd- och behandlingsplattform (SoB) </vt:lpstr>
      <vt:lpstr>Min vårdplan via 1177  </vt:lpstr>
      <vt:lpstr>Min vårdplan via 1177 möjliggör </vt:lpstr>
      <vt:lpstr>Helheten för patienten inloggad på 1177  </vt:lpstr>
      <vt:lpstr>Fördelar Min vårdplan via 1177 jämfört med  papper</vt:lpstr>
      <vt:lpstr>Sagt av patienterna*</vt:lpstr>
      <vt:lpstr>Sagt av kontaktsjuksköterskor*</vt:lpstr>
      <vt:lpstr>PowerPoint-presentation</vt:lpstr>
      <vt:lpstr>Patientinformationen i Min vårdplan</vt:lpstr>
      <vt:lpstr>Så tillförs regional och lokal information</vt:lpstr>
      <vt:lpstr>Varför erbjuds nationell Min vårdplan? </vt:lpstr>
      <vt:lpstr>Arbetssätt i Min vårdplan</vt:lpstr>
      <vt:lpstr>Att tillfråga patienten och starta en Min vårdplan</vt:lpstr>
      <vt:lpstr>Arbetsgången</vt:lpstr>
      <vt:lpstr>Att tillfråga patienten</vt:lpstr>
      <vt:lpstr>Min vårdplan i 1177 Stöd och behandling - översikten</vt:lpstr>
      <vt:lpstr> Begrepp i systemet Stöd och Behandling</vt:lpstr>
      <vt:lpstr>När du loggar in kommer du automatiskt till översikten Hantera moment.  Du kommer per automatik in på Mina-fliken. Här finns alla dina pågående patienter som du är ansvarig för.   I Alla-fliken finns alla pågående Min vårdplan på enheten. Alla behandlare på enheten kan hantera alla startade Min vårdplan där. </vt:lpstr>
      <vt:lpstr>Välj att visa Alla träffar per lista om det är fler än 15 aktiverade Min vårdplan, för att få bra översikt och slippa bläddra sida. </vt:lpstr>
      <vt:lpstr>Använd sök- och filterfunktion</vt:lpstr>
      <vt:lpstr>Hantera flaggor</vt:lpstr>
      <vt:lpstr>PowerPoint-presentation</vt:lpstr>
      <vt:lpstr>Aviseringar behandlare</vt:lpstr>
      <vt:lpstr>Starta Min vårdplan</vt:lpstr>
      <vt:lpstr>            </vt:lpstr>
      <vt:lpstr>Aviseringar patient</vt:lpstr>
      <vt:lpstr>Att individanpassa Min vårdplan</vt:lpstr>
      <vt:lpstr>Välkomsttext till invånaren</vt:lpstr>
      <vt:lpstr>Övergripande rubriker (moduler) i Min vårdplan</vt:lpstr>
      <vt:lpstr>Rubriknivåer med steg för individanpassning</vt:lpstr>
      <vt:lpstr>Hantera moduler</vt:lpstr>
      <vt:lpstr>PowerPoint-presentation</vt:lpstr>
      <vt:lpstr>PowerPoint-presentation</vt:lpstr>
      <vt:lpstr> Kontakter</vt:lpstr>
      <vt:lpstr>Planering</vt:lpstr>
      <vt:lpstr>Läs och svara på meddelanden</vt:lpstr>
      <vt:lpstr>Läs och skicka sidkommentar</vt:lpstr>
      <vt:lpstr>Markera ett meddelande som oläst </vt:lpstr>
      <vt:lpstr>Övriga funktioner</vt:lpstr>
      <vt:lpstr>Tidslinje</vt:lpstr>
      <vt:lpstr>Skapa kategorier</vt:lpstr>
      <vt:lpstr>Formulär i Min vårdplan</vt:lpstr>
      <vt:lpstr>Varför Vad är viktigt för mig?</vt:lpstr>
      <vt:lpstr>Formulär Vad är viktigt för mig?</vt:lpstr>
      <vt:lpstr>Avisering om ifyllda formulär</vt:lpstr>
      <vt:lpstr>Hitta formulär</vt:lpstr>
      <vt:lpstr>Visa Resultat</vt:lpstr>
      <vt:lpstr>Rehabiliteringsplanering</vt:lpstr>
      <vt:lpstr>Sammanfattning</vt:lpstr>
      <vt:lpstr>Uppföljning</vt:lpstr>
      <vt:lpstr>Aktivitetsplaner</vt:lpstr>
      <vt:lpstr>Byta behandlare </vt:lpstr>
      <vt:lpstr>Överlämna min vårdplan</vt:lpstr>
      <vt:lpstr> Ta emot en överlämnad Min vårdplan  När en annan enhet har startat en överlämning till er enhet kommer fliken Överlämningar att synas i översikten för alla som har rollen Invånaradministratör på enheten. </vt:lpstr>
      <vt:lpstr>Avsluta och gallra Min vårdplan </vt:lpstr>
      <vt:lpstr>Avsluta Min vårdplan</vt:lpstr>
      <vt:lpstr>Gallra en eller flera Min vårdplan</vt:lpstr>
      <vt:lpstr>Information om e-tjänsterna på 1177.se </vt:lpstr>
      <vt:lpstr>Länkar</vt:lpstr>
      <vt:lpstr>Övningar</vt:lpstr>
      <vt:lpstr>Övningsuppgifter  </vt:lpstr>
      <vt:lpstr>PowerPoint-presentation</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Utbildning Min vårdplan</dc:title>
  <dc:creator>Sarv Lina</dc:creator>
  <cp:lastModifiedBy>Linda</cp:lastModifiedBy>
  <cp:revision>509</cp:revision>
  <dcterms:created xsi:type="dcterms:W3CDTF">2020-04-03T12:58:38Z</dcterms:created>
  <dcterms:modified xsi:type="dcterms:W3CDTF">2024-09-30T14:51:37Z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0x0101006F2513CDA6E14440B47D06CC75034B56</vt:lpwstr>
  </property>
  <property fmtid="{D5CDD505-2E9C-101B-9397-08002B2CF9AE}" pid="3" name="MediaServiceImageTags">
    <vt:lpwstr/>
  </property>
</Properties>
</file>